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Lst>
  <p:sldSz cx="18288000" cy="10287000"/>
  <p:notesSz cx="6858000" cy="9144000"/>
  <p:embeddedFontLst>
    <p:embeddedFont>
      <p:font typeface="Anton" pitchFamily="2" charset="0"/>
      <p:regular r:id="rId25"/>
    </p:embeddedFont>
    <p:embeddedFont>
      <p:font typeface="Anton Italics" pitchFamily="2" charset="0"/>
      <p:regular r:id="rId26"/>
    </p:embeddedFont>
    <p:embeddedFont>
      <p:font typeface="Archivo Black" panose="020B0A03020202020B04" pitchFamily="34" charset="0"/>
      <p:regular r:id="rId27"/>
    </p:embeddedFont>
    <p:embeddedFont>
      <p:font typeface="Arimo" panose="020B0604020202020204" pitchFamily="34" charset="0"/>
      <p:regular r:id="rId28"/>
    </p:embeddedFont>
    <p:embeddedFont>
      <p:font typeface="Arimo Bold" panose="020B0704020202020204" pitchFamily="34" charset="0"/>
      <p:regular r:id="rId29"/>
    </p:embeddedFont>
    <p:embeddedFont>
      <p:font typeface="Arimo Bold Italics" panose="020B0704020202090204" pitchFamily="34" charset="0"/>
      <p:regular r:id="rId30"/>
    </p:embeddedFont>
    <p:embeddedFont>
      <p:font typeface="Arimo Italics" panose="020B0604020202090204" pitchFamily="34" charset="0"/>
      <p:regular r:id="rId31"/>
    </p:embeddedFont>
    <p:embeddedFont>
      <p:font typeface="Canva Sans" panose="020B0503030501040103" pitchFamily="34" charset="0"/>
      <p:regular r:id="rId32"/>
    </p:embeddedFont>
    <p:embeddedFont>
      <p:font typeface="Canva Sans Bold" panose="020B0803030501040103" pitchFamily="34" charset="0"/>
      <p:regular r:id="rId33"/>
    </p:embeddedFont>
    <p:embeddedFont>
      <p:font typeface="Canva Sans Bold Italics" panose="020B0803030501040103" pitchFamily="34" charset="0"/>
      <p:regular r:id="rId34"/>
    </p:embeddedFont>
    <p:embeddedFont>
      <p:font typeface="Canva Sans Italics" panose="020B0503030501040103" pitchFamily="34" charset="0"/>
      <p:regular r:id="rId35"/>
    </p:embeddedFont>
    <p:embeddedFont>
      <p:font typeface="Canva Sans Medium" panose="020B0603030501040103" pitchFamily="34" charset="0"/>
      <p:regular r:id="rId36"/>
    </p:embeddedFont>
    <p:embeddedFont>
      <p:font typeface="Canva Sans Medium Italics" panose="020B0603030501040103" pitchFamily="34" charset="0"/>
      <p:regular r:id="rId37"/>
    </p:embeddedFont>
    <p:embeddedFont>
      <p:font typeface="League Spartan" pitchFamily="2" charset="0"/>
      <p:regular r:id="rId38"/>
    </p:embeddedFont>
    <p:embeddedFont>
      <p:font typeface="Times New Roman" panose="02020603050405020304" pitchFamily="18" charset="0"/>
      <p:regular r:id="rId39"/>
    </p:embeddedFont>
    <p:embeddedFont>
      <p:font typeface="Times New Roman Bold" panose="02030802070405020303" pitchFamily="18" charset="0"/>
      <p:regular r:id="rId40"/>
    </p:embeddedFont>
    <p:embeddedFont>
      <p:font typeface="Times New Roman Bold Italics" panose="02030802070405090303" pitchFamily="18" charset="0"/>
      <p:regular r:id="rId41"/>
    </p:embeddedFont>
    <p:embeddedFont>
      <p:font typeface="Times New Roman Italics" panose="02030502070405090303" pitchFamily="18" charset="0"/>
      <p:regular r:id="rId42"/>
    </p:embeddedFont>
    <p:embeddedFont>
      <p:font typeface="Times New Roman Medium" panose="02030502070405020303" pitchFamily="18" charset="0"/>
      <p:regular r:id="rId43"/>
    </p:embeddedFont>
    <p:embeddedFont>
      <p:font typeface="Times New Roman Medium Italics" panose="02030502070405090303" pitchFamily="18" charset="0"/>
      <p:regular r:id="rId44"/>
    </p:embeddedFont>
    <p:embeddedFont>
      <p:font typeface="Times New Roman Semi-Bold" panose="02030702070405020303" pitchFamily="18" charset="0"/>
      <p:regular r:id="rId45"/>
    </p:embeddedFont>
    <p:embeddedFont>
      <p:font typeface="Times New Roman Semi-Bold Italics" panose="02030702070405090303" pitchFamily="18" charset="0"/>
      <p:regular r:id="rId46"/>
    </p:embeddedFont>
    <p:embeddedFont>
      <p:font typeface="Times New Roman Ultra-Bold" panose="02030902070405020303" pitchFamily="18" charset="0"/>
      <p:regular r:id="rId47"/>
    </p:embeddedFont>
    <p:embeddedFont>
      <p:font typeface="Trebuchet MS" panose="020B0603020202020204" pitchFamily="34" charset="0"/>
      <p:regular r:id="rId48"/>
    </p:embeddedFont>
    <p:embeddedFont>
      <p:font typeface="Trebuchet MS Bold" panose="020B0703020202020204" pitchFamily="34" charset="0"/>
      <p:regular r:id="rId49"/>
    </p:embeddedFont>
    <p:embeddedFont>
      <p:font typeface="Trebuchet MS Bold Italics" panose="020B0703020202090204" pitchFamily="34" charset="0"/>
      <p:regular r:id="rId50"/>
    </p:embeddedFont>
    <p:embeddedFont>
      <p:font typeface="Trebuchet MS Italics" panose="020B0603020202090204" pitchFamily="34" charset="0"/>
      <p:regular r:id="rId51"/>
    </p:embeddedFont>
    <p:embeddedFont>
      <p:font typeface="TT Rounds Condensed" panose="02000506030000020003" pitchFamily="2" charset="0"/>
      <p:regular r:id="rId52"/>
    </p:embeddedFont>
    <p:embeddedFont>
      <p:font typeface="TT Rounds Condensed Bold" panose="02000806030000020003" pitchFamily="2" charset="0"/>
      <p:regular r:id="rId53"/>
    </p:embeddedFont>
    <p:embeddedFont>
      <p:font typeface="TT Rounds Condensed Bold Italics" panose="02000806030000090003" pitchFamily="2" charset="0"/>
      <p:regular r:id="rId54"/>
    </p:embeddedFont>
    <p:embeddedFont>
      <p:font typeface="TT Rounds Condensed Heavy" panose="02000506030000020003" pitchFamily="2" charset="0"/>
      <p:regular r:id="rId55"/>
    </p:embeddedFont>
    <p:embeddedFont>
      <p:font typeface="TT Rounds Condensed Heavy Italics" panose="02000506000000090003" pitchFamily="2" charset="0"/>
      <p:regular r:id="rId56"/>
    </p:embeddedFont>
    <p:embeddedFont>
      <p:font typeface="TT Rounds Condensed Italics" panose="02000506030000090003" pitchFamily="2" charset="0"/>
      <p:regular r:id="rId57"/>
    </p:embeddedFont>
    <p:embeddedFont>
      <p:font typeface="TT Rounds Condensed Thin" panose="02000503020000020003" pitchFamily="2" charset="0"/>
      <p:regular r:id="rId58"/>
    </p:embeddedFont>
    <p:embeddedFont>
      <p:font typeface="TT Rounds Condensed Thin Italics" panose="02000503020000090003" pitchFamily="2"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2.fntdata" /><Relationship Id="rId39" Type="http://schemas.openxmlformats.org/officeDocument/2006/relationships/font" Target="fonts/font15.fntdata" /><Relationship Id="rId21" Type="http://schemas.openxmlformats.org/officeDocument/2006/relationships/slide" Target="slides/slide20.xml" /><Relationship Id="rId34" Type="http://schemas.openxmlformats.org/officeDocument/2006/relationships/font" Target="fonts/font10.fntdata" /><Relationship Id="rId42" Type="http://schemas.openxmlformats.org/officeDocument/2006/relationships/font" Target="fonts/font18.fntdata" /><Relationship Id="rId47" Type="http://schemas.openxmlformats.org/officeDocument/2006/relationships/font" Target="fonts/font23.fntdata" /><Relationship Id="rId50" Type="http://schemas.openxmlformats.org/officeDocument/2006/relationships/font" Target="fonts/font26.fntdata" /><Relationship Id="rId55" Type="http://schemas.openxmlformats.org/officeDocument/2006/relationships/font" Target="fonts/font31.fntdata"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5.fntdata" /><Relationship Id="rId41" Type="http://schemas.openxmlformats.org/officeDocument/2006/relationships/font" Target="fonts/font17.fntdata" /><Relationship Id="rId54" Type="http://schemas.openxmlformats.org/officeDocument/2006/relationships/font" Target="fonts/font30.fntdata"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8.fntdata" /><Relationship Id="rId37" Type="http://schemas.openxmlformats.org/officeDocument/2006/relationships/font" Target="fonts/font13.fntdata" /><Relationship Id="rId40" Type="http://schemas.openxmlformats.org/officeDocument/2006/relationships/font" Target="fonts/font16.fntdata" /><Relationship Id="rId45" Type="http://schemas.openxmlformats.org/officeDocument/2006/relationships/font" Target="fonts/font21.fntdata" /><Relationship Id="rId53" Type="http://schemas.openxmlformats.org/officeDocument/2006/relationships/font" Target="fonts/font29.fntdata" /><Relationship Id="rId58" Type="http://schemas.openxmlformats.org/officeDocument/2006/relationships/font" Target="fonts/font34.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4.fntdata" /><Relationship Id="rId36" Type="http://schemas.openxmlformats.org/officeDocument/2006/relationships/font" Target="fonts/font12.fntdata" /><Relationship Id="rId49" Type="http://schemas.openxmlformats.org/officeDocument/2006/relationships/font" Target="fonts/font25.fntdata" /><Relationship Id="rId57" Type="http://schemas.openxmlformats.org/officeDocument/2006/relationships/font" Target="fonts/font33.fntdata"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7.fntdata" /><Relationship Id="rId44" Type="http://schemas.openxmlformats.org/officeDocument/2006/relationships/font" Target="fonts/font20.fntdata" /><Relationship Id="rId52" Type="http://schemas.openxmlformats.org/officeDocument/2006/relationships/font" Target="fonts/font28.fntdata"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3.fntdata" /><Relationship Id="rId30" Type="http://schemas.openxmlformats.org/officeDocument/2006/relationships/font" Target="fonts/font6.fntdata" /><Relationship Id="rId35" Type="http://schemas.openxmlformats.org/officeDocument/2006/relationships/font" Target="fonts/font11.fntdata" /><Relationship Id="rId43" Type="http://schemas.openxmlformats.org/officeDocument/2006/relationships/font" Target="fonts/font19.fntdata" /><Relationship Id="rId48" Type="http://schemas.openxmlformats.org/officeDocument/2006/relationships/font" Target="fonts/font24.fntdata" /><Relationship Id="rId56" Type="http://schemas.openxmlformats.org/officeDocument/2006/relationships/font" Target="fonts/font32.fntdata" /><Relationship Id="rId8" Type="http://schemas.openxmlformats.org/officeDocument/2006/relationships/slide" Target="slides/slide7.xml" /><Relationship Id="rId51" Type="http://schemas.openxmlformats.org/officeDocument/2006/relationships/font" Target="fonts/font27.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1.fntdata" /><Relationship Id="rId33" Type="http://schemas.openxmlformats.org/officeDocument/2006/relationships/font" Target="fonts/font9.fntdata" /><Relationship Id="rId38" Type="http://schemas.openxmlformats.org/officeDocument/2006/relationships/font" Target="fonts/font14.fntdata" /><Relationship Id="rId46" Type="http://schemas.openxmlformats.org/officeDocument/2006/relationships/font" Target="fonts/font22.fntdata" /><Relationship Id="rId59" Type="http://schemas.openxmlformats.org/officeDocument/2006/relationships/font" Target="fonts/font35.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20" Type="http://schemas.openxmlformats.org/officeDocument/2006/relationships/image" Target="../media/image19.jpe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18.sv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3.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5.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26.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3.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9.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20" Type="http://schemas.openxmlformats.org/officeDocument/2006/relationships/image" Target="../media/image31.jpe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0.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5.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2.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3.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6.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4.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5.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7.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6.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8.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7.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9.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8.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9.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2.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8" Type="http://schemas.openxmlformats.org/officeDocument/2006/relationships/image" Target="../media/image15.png" /><Relationship Id="rId13" Type="http://schemas.openxmlformats.org/officeDocument/2006/relationships/image" Target="../media/image14.svg" /><Relationship Id="rId3" Type="http://schemas.openxmlformats.org/officeDocument/2006/relationships/image" Target="../media/image4.svg" /><Relationship Id="rId7" Type="http://schemas.openxmlformats.org/officeDocument/2006/relationships/image" Target="../media/image6.svg" /><Relationship Id="rId12" Type="http://schemas.openxmlformats.org/officeDocument/2006/relationships/image" Target="../media/image13.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2.svg" /><Relationship Id="rId5" Type="http://schemas.openxmlformats.org/officeDocument/2006/relationships/image" Target="../media/image8.svg" /><Relationship Id="rId10" Type="http://schemas.openxmlformats.org/officeDocument/2006/relationships/image" Target="../media/image11.png" /><Relationship Id="rId4" Type="http://schemas.openxmlformats.org/officeDocument/2006/relationships/image" Target="../media/image7.png" /><Relationship Id="rId9" Type="http://schemas.openxmlformats.org/officeDocument/2006/relationships/image" Target="../media/image16.svg" /></Relationships>
</file>

<file path=ppt/slides/_rels/slide22.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2.svg" /><Relationship Id="rId18" Type="http://schemas.openxmlformats.org/officeDocument/2006/relationships/hyperlink" Target="https://matplotlib.org/" TargetMode="External" /><Relationship Id="rId3" Type="http://schemas.openxmlformats.org/officeDocument/2006/relationships/image" Target="../media/image16.svg" /><Relationship Id="rId7" Type="http://schemas.openxmlformats.org/officeDocument/2006/relationships/image" Target="../media/image4.svg" /><Relationship Id="rId12" Type="http://schemas.openxmlformats.org/officeDocument/2006/relationships/image" Target="../media/image11.png" /><Relationship Id="rId17" Type="http://schemas.openxmlformats.org/officeDocument/2006/relationships/hyperlink" Target="https://keras.io/" TargetMode="External" /><Relationship Id="rId2" Type="http://schemas.openxmlformats.org/officeDocument/2006/relationships/image" Target="../media/image15.png" /><Relationship Id="rId16" Type="http://schemas.openxmlformats.org/officeDocument/2006/relationships/hyperlink" Target="https://scikit-learn.org/stable/" TargetMode="External" /><Relationship Id="rId1" Type="http://schemas.openxmlformats.org/officeDocument/2006/relationships/slideLayout" Target="../slideLayouts/slideLayout7.xml" /><Relationship Id="rId6" Type="http://schemas.openxmlformats.org/officeDocument/2006/relationships/image" Target="../media/image3.png" /><Relationship Id="rId11" Type="http://schemas.openxmlformats.org/officeDocument/2006/relationships/image" Target="../media/image14.svg" /><Relationship Id="rId5" Type="http://schemas.openxmlformats.org/officeDocument/2006/relationships/image" Target="../media/image8.svg" /><Relationship Id="rId15" Type="http://schemas.openxmlformats.org/officeDocument/2006/relationships/hyperlink" Target="https://numpy.org/" TargetMode="External" /><Relationship Id="rId10" Type="http://schemas.openxmlformats.org/officeDocument/2006/relationships/image" Target="../media/image13.png" /><Relationship Id="rId4" Type="http://schemas.openxmlformats.org/officeDocument/2006/relationships/image" Target="../media/image7.png" /><Relationship Id="rId9" Type="http://schemas.openxmlformats.org/officeDocument/2006/relationships/image" Target="../media/image6.svg" /><Relationship Id="rId14" Type="http://schemas.openxmlformats.org/officeDocument/2006/relationships/hyperlink" Target="https://www.tensorflow.org/" TargetMode="External" /></Relationships>
</file>

<file path=ppt/slides/_rels/slide23.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41.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1.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0" y="-11793"/>
            <a:ext cx="1295400" cy="8547068"/>
          </a:xfrm>
          <a:custGeom>
            <a:avLst/>
            <a:gdLst/>
            <a:ahLst/>
            <a:cxnLst/>
            <a:rect l="l" t="t" r="r" b="b"/>
            <a:pathLst>
              <a:path w="1295400" h="8547068">
                <a:moveTo>
                  <a:pt x="0" y="0"/>
                </a:moveTo>
                <a:lnTo>
                  <a:pt x="1295400" y="0"/>
                </a:lnTo>
                <a:lnTo>
                  <a:pt x="1295400" y="8547068"/>
                </a:lnTo>
                <a:lnTo>
                  <a:pt x="0" y="8547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5" name="Group 15"/>
          <p:cNvGrpSpPr/>
          <p:nvPr/>
        </p:nvGrpSpPr>
        <p:grpSpPr>
          <a:xfrm rot="4791364">
            <a:off x="9733720" y="5138738"/>
            <a:ext cx="10474395" cy="9525"/>
            <a:chOff x="0" y="0"/>
            <a:chExt cx="13965860" cy="12700"/>
          </a:xfrm>
        </p:grpSpPr>
        <p:sp>
          <p:nvSpPr>
            <p:cNvPr id="16" name="Freeform 16"/>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17" name="Group 17"/>
          <p:cNvGrpSpPr/>
          <p:nvPr/>
        </p:nvGrpSpPr>
        <p:grpSpPr>
          <a:xfrm rot="8776573">
            <a:off x="10401719" y="7899798"/>
            <a:ext cx="8617700" cy="9525"/>
            <a:chOff x="0" y="0"/>
            <a:chExt cx="11490267" cy="12700"/>
          </a:xfrm>
        </p:grpSpPr>
        <p:sp>
          <p:nvSpPr>
            <p:cNvPr id="18" name="Freeform 18"/>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19" name="Freeform 19"/>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6" name="Group 26"/>
          <p:cNvGrpSpPr/>
          <p:nvPr/>
        </p:nvGrpSpPr>
        <p:grpSpPr>
          <a:xfrm>
            <a:off x="860673" y="2464538"/>
            <a:ext cx="12537826" cy="6137082"/>
            <a:chOff x="0" y="0"/>
            <a:chExt cx="16717101" cy="8182776"/>
          </a:xfrm>
        </p:grpSpPr>
        <p:sp>
          <p:nvSpPr>
            <p:cNvPr id="27" name="Freeform 27"/>
            <p:cNvSpPr/>
            <p:nvPr/>
          </p:nvSpPr>
          <p:spPr>
            <a:xfrm>
              <a:off x="0" y="0"/>
              <a:ext cx="16717138" cy="8182737"/>
            </a:xfrm>
            <a:custGeom>
              <a:avLst/>
              <a:gdLst/>
              <a:ahLst/>
              <a:cxnLst/>
              <a:rect l="l" t="t" r="r" b="b"/>
              <a:pathLst>
                <a:path w="16717138" h="8182737">
                  <a:moveTo>
                    <a:pt x="0" y="0"/>
                  </a:moveTo>
                  <a:lnTo>
                    <a:pt x="16717138" y="0"/>
                  </a:lnTo>
                  <a:lnTo>
                    <a:pt x="16717138" y="8182737"/>
                  </a:lnTo>
                  <a:lnTo>
                    <a:pt x="0" y="8182737"/>
                  </a:lnTo>
                  <a:lnTo>
                    <a:pt x="0" y="0"/>
                  </a:lnTo>
                  <a:close/>
                </a:path>
              </a:pathLst>
            </a:custGeom>
            <a:blipFill>
              <a:blip r:embed="rId20"/>
              <a:stretch>
                <a:fillRect t="-13842" b="-13843"/>
              </a:stretch>
            </a:blipFill>
          </p:spPr>
        </p:sp>
      </p:grpSp>
      <p:sp>
        <p:nvSpPr>
          <p:cNvPr id="28" name="TextBox 28"/>
          <p:cNvSpPr txBox="1"/>
          <p:nvPr/>
        </p:nvSpPr>
        <p:spPr>
          <a:xfrm>
            <a:off x="11685242" y="7049715"/>
            <a:ext cx="6605139" cy="2942610"/>
          </a:xfrm>
          <a:prstGeom prst="rect">
            <a:avLst/>
          </a:prstGeom>
        </p:spPr>
        <p:txBody>
          <a:bodyPr lIns="0" tIns="0" rIns="0" bIns="0" rtlCol="0" anchor="t">
            <a:spAutoFit/>
          </a:bodyPr>
          <a:lstStyle/>
          <a:p>
            <a:pPr algn="ctr">
              <a:lnSpc>
                <a:spcPts val="3208"/>
              </a:lnSpc>
            </a:pPr>
            <a:r>
              <a:rPr lang="en-US" sz="2673" spc="4">
                <a:solidFill>
                  <a:srgbClr val="000000"/>
                </a:solidFill>
                <a:latin typeface="Archivo Black"/>
              </a:rPr>
              <a:t>CREATED BY</a:t>
            </a:r>
          </a:p>
          <a:p>
            <a:pPr algn="ctr">
              <a:lnSpc>
                <a:spcPts val="3208"/>
              </a:lnSpc>
            </a:pPr>
            <a:r>
              <a:rPr lang="en-US" sz="2673" spc="4">
                <a:solidFill>
                  <a:srgbClr val="000000"/>
                </a:solidFill>
                <a:latin typeface="Archivo Black"/>
              </a:rPr>
              <a:t>SHALINI.J</a:t>
            </a:r>
          </a:p>
          <a:p>
            <a:pPr algn="ctr">
              <a:lnSpc>
                <a:spcPts val="3208"/>
              </a:lnSpc>
            </a:pPr>
            <a:r>
              <a:rPr lang="en-US" sz="2673" spc="4">
                <a:solidFill>
                  <a:srgbClr val="000000"/>
                </a:solidFill>
                <a:latin typeface="Archivo Black"/>
              </a:rPr>
              <a:t>3ʳᵈ year – CSE</a:t>
            </a:r>
          </a:p>
          <a:p>
            <a:pPr algn="ctr">
              <a:lnSpc>
                <a:spcPts val="3208"/>
              </a:lnSpc>
            </a:pPr>
            <a:r>
              <a:rPr lang="en-US" sz="2673" spc="4">
                <a:solidFill>
                  <a:srgbClr val="000000"/>
                </a:solidFill>
                <a:latin typeface="Archivo Black"/>
              </a:rPr>
              <a:t>Reg . No.:912321104039</a:t>
            </a:r>
          </a:p>
          <a:p>
            <a:pPr algn="ctr">
              <a:lnSpc>
                <a:spcPts val="3208"/>
              </a:lnSpc>
            </a:pPr>
            <a:r>
              <a:rPr lang="en-US" sz="2673" spc="4">
                <a:solidFill>
                  <a:srgbClr val="000000"/>
                </a:solidFill>
                <a:latin typeface="Archivo Black"/>
              </a:rPr>
              <a:t>SACS M.A.V.M.M Engineering college , Madurai. </a:t>
            </a:r>
          </a:p>
          <a:p>
            <a:pPr algn="ctr">
              <a:lnSpc>
                <a:spcPts val="3208"/>
              </a:lnSpc>
            </a:pPr>
            <a:endParaRPr lang="en-US" sz="2673" spc="4">
              <a:solidFill>
                <a:srgbClr val="000000"/>
              </a:solidFill>
              <a:latin typeface="Archivo Black"/>
            </a:endParaRPr>
          </a:p>
        </p:txBody>
      </p:sp>
      <p:sp>
        <p:nvSpPr>
          <p:cNvPr id="29" name="TextBox 29"/>
          <p:cNvSpPr txBox="1"/>
          <p:nvPr/>
        </p:nvSpPr>
        <p:spPr>
          <a:xfrm>
            <a:off x="844825" y="2464538"/>
            <a:ext cx="11467524" cy="2255986"/>
          </a:xfrm>
          <a:prstGeom prst="rect">
            <a:avLst/>
          </a:prstGeom>
        </p:spPr>
        <p:txBody>
          <a:bodyPr lIns="0" tIns="0" rIns="0" bIns="0" rtlCol="0" anchor="t">
            <a:spAutoFit/>
          </a:bodyPr>
          <a:lstStyle/>
          <a:p>
            <a:pPr algn="ctr">
              <a:lnSpc>
                <a:spcPts val="7200"/>
              </a:lnSpc>
            </a:pPr>
            <a:r>
              <a:rPr lang="en-US" sz="6000" spc="10">
                <a:solidFill>
                  <a:srgbClr val="000000"/>
                </a:solidFill>
                <a:latin typeface="Archivo Black"/>
              </a:rPr>
              <a:t>Sentiment Analysis using Deep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611025" y="317108"/>
            <a:ext cx="12189723"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Algorithm and Deployment</a:t>
            </a:r>
          </a:p>
        </p:txBody>
      </p:sp>
      <p:grpSp>
        <p:nvGrpSpPr>
          <p:cNvPr id="16" name="Group 16"/>
          <p:cNvGrpSpPr/>
          <p:nvPr/>
        </p:nvGrpSpPr>
        <p:grpSpPr>
          <a:xfrm>
            <a:off x="11515733" y="5284424"/>
            <a:ext cx="5576079" cy="3501646"/>
            <a:chOff x="0" y="0"/>
            <a:chExt cx="7434772" cy="4668861"/>
          </a:xfrm>
        </p:grpSpPr>
        <p:sp>
          <p:nvSpPr>
            <p:cNvPr id="17" name="Freeform 17"/>
            <p:cNvSpPr/>
            <p:nvPr/>
          </p:nvSpPr>
          <p:spPr>
            <a:xfrm>
              <a:off x="0" y="0"/>
              <a:ext cx="7434834" cy="4668901"/>
            </a:xfrm>
            <a:custGeom>
              <a:avLst/>
              <a:gdLst/>
              <a:ahLst/>
              <a:cxnLst/>
              <a:rect l="l" t="t" r="r" b="b"/>
              <a:pathLst>
                <a:path w="7434834" h="4668901">
                  <a:moveTo>
                    <a:pt x="0" y="0"/>
                  </a:moveTo>
                  <a:lnTo>
                    <a:pt x="7434834" y="0"/>
                  </a:lnTo>
                  <a:lnTo>
                    <a:pt x="7434834" y="4668901"/>
                  </a:lnTo>
                  <a:lnTo>
                    <a:pt x="0" y="4668901"/>
                  </a:lnTo>
                  <a:lnTo>
                    <a:pt x="0" y="0"/>
                  </a:lnTo>
                  <a:close/>
                </a:path>
              </a:pathLst>
            </a:custGeom>
            <a:blipFill>
              <a:blip r:embed="rId18"/>
              <a:stretch>
                <a:fillRect l="-31687" r="-31686"/>
              </a:stretch>
            </a:blipFill>
          </p:spPr>
        </p:sp>
      </p:grpSp>
      <p:sp>
        <p:nvSpPr>
          <p:cNvPr id="18" name="TextBox 18"/>
          <p:cNvSpPr txBox="1"/>
          <p:nvPr/>
        </p:nvSpPr>
        <p:spPr>
          <a:xfrm>
            <a:off x="-20534" y="1463035"/>
            <a:ext cx="16916400" cy="6965305"/>
          </a:xfrm>
          <a:prstGeom prst="rect">
            <a:avLst/>
          </a:prstGeom>
        </p:spPr>
        <p:txBody>
          <a:bodyPr lIns="0" tIns="0" rIns="0" bIns="0" rtlCol="0" anchor="t">
            <a:spAutoFit/>
          </a:bodyPr>
          <a:lstStyle/>
          <a:p>
            <a:pPr algn="just">
              <a:lnSpc>
                <a:spcPts val="5183"/>
              </a:lnSpc>
            </a:pPr>
            <a:r>
              <a:rPr lang="en-US" sz="3600">
                <a:solidFill>
                  <a:srgbClr val="000000"/>
                </a:solidFill>
                <a:latin typeface="Arimo"/>
              </a:rPr>
              <a:t>    Algorithm:</a:t>
            </a:r>
          </a:p>
          <a:p>
            <a:pPr algn="just">
              <a:lnSpc>
                <a:spcPts val="6279"/>
              </a:lnSpc>
            </a:pPr>
            <a:endParaRPr lang="en-US" sz="3600">
              <a:solidFill>
                <a:srgbClr val="000000"/>
              </a:solidFill>
              <a:latin typeface="Arimo"/>
            </a:endParaRPr>
          </a:p>
          <a:p>
            <a:pPr algn="just">
              <a:lnSpc>
                <a:spcPts val="6279"/>
              </a:lnSpc>
            </a:pPr>
            <a:r>
              <a:rPr lang="en-US" sz="4361">
                <a:solidFill>
                  <a:srgbClr val="000000"/>
                </a:solidFill>
                <a:latin typeface="Times New Roman"/>
              </a:rPr>
              <a:t>         1.Load the dataset</a:t>
            </a:r>
          </a:p>
          <a:p>
            <a:pPr algn="just">
              <a:lnSpc>
                <a:spcPts val="6279"/>
              </a:lnSpc>
            </a:pPr>
            <a:r>
              <a:rPr lang="en-US" sz="4361">
                <a:solidFill>
                  <a:srgbClr val="000000"/>
                </a:solidFill>
                <a:latin typeface="Times New Roman"/>
              </a:rPr>
              <a:t>         2.Preprocesses the data by padding sequences to a fixed length</a:t>
            </a:r>
          </a:p>
          <a:p>
            <a:pPr algn="just">
              <a:lnSpc>
                <a:spcPts val="6279"/>
              </a:lnSpc>
            </a:pPr>
            <a:r>
              <a:rPr lang="en-US" sz="4361">
                <a:solidFill>
                  <a:srgbClr val="000000"/>
                </a:solidFill>
                <a:latin typeface="Times New Roman"/>
              </a:rPr>
              <a:t>         3.Builds a sequential model with an embedding layer</a:t>
            </a:r>
          </a:p>
          <a:p>
            <a:pPr algn="just">
              <a:lnSpc>
                <a:spcPts val="6279"/>
              </a:lnSpc>
            </a:pPr>
            <a:r>
              <a:rPr lang="en-US" sz="4361">
                <a:solidFill>
                  <a:srgbClr val="000000"/>
                </a:solidFill>
                <a:latin typeface="Times New Roman"/>
              </a:rPr>
              <a:t>         4.Complies the model </a:t>
            </a:r>
          </a:p>
          <a:p>
            <a:pPr algn="just">
              <a:lnSpc>
                <a:spcPts val="6279"/>
              </a:lnSpc>
            </a:pPr>
            <a:r>
              <a:rPr lang="en-US" sz="4361">
                <a:solidFill>
                  <a:srgbClr val="000000"/>
                </a:solidFill>
                <a:latin typeface="Times New Roman"/>
              </a:rPr>
              <a:t>         5.Trains the model on the training data</a:t>
            </a:r>
          </a:p>
          <a:p>
            <a:pPr algn="just">
              <a:lnSpc>
                <a:spcPts val="6279"/>
              </a:lnSpc>
            </a:pPr>
            <a:r>
              <a:rPr lang="en-US" sz="4361">
                <a:solidFill>
                  <a:srgbClr val="000000"/>
                </a:solidFill>
                <a:latin typeface="Times New Roman"/>
              </a:rPr>
              <a:t>         6.Evaluates the model on the test data </a:t>
            </a:r>
          </a:p>
          <a:p>
            <a:pPr algn="just">
              <a:lnSpc>
                <a:spcPts val="6279"/>
              </a:lnSpc>
            </a:pPr>
            <a:r>
              <a:rPr lang="en-US" sz="4361">
                <a:solidFill>
                  <a:srgbClr val="000000"/>
                </a:solidFill>
                <a:latin typeface="Times New Roman"/>
              </a:rPr>
              <a:t>         7.Prints the test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8733072" y="8353425"/>
            <a:ext cx="5634066" cy="687348"/>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11</a:t>
            </a:r>
          </a:p>
        </p:txBody>
      </p:sp>
      <p:grpSp>
        <p:nvGrpSpPr>
          <p:cNvPr id="21" name="Group 21"/>
          <p:cNvGrpSpPr/>
          <p:nvPr/>
        </p:nvGrpSpPr>
        <p:grpSpPr>
          <a:xfrm>
            <a:off x="8720208" y="420832"/>
            <a:ext cx="9524977" cy="9594956"/>
            <a:chOff x="0" y="0"/>
            <a:chExt cx="12699969" cy="12793275"/>
          </a:xfrm>
        </p:grpSpPr>
        <p:sp>
          <p:nvSpPr>
            <p:cNvPr id="22" name="Freeform 22"/>
            <p:cNvSpPr/>
            <p:nvPr/>
          </p:nvSpPr>
          <p:spPr>
            <a:xfrm>
              <a:off x="0" y="0"/>
              <a:ext cx="12700000" cy="12793218"/>
            </a:xfrm>
            <a:custGeom>
              <a:avLst/>
              <a:gdLst/>
              <a:ahLst/>
              <a:cxnLst/>
              <a:rect l="l" t="t" r="r" b="b"/>
              <a:pathLst>
                <a:path w="12700000" h="12793218">
                  <a:moveTo>
                    <a:pt x="0" y="0"/>
                  </a:moveTo>
                  <a:lnTo>
                    <a:pt x="12700000" y="0"/>
                  </a:lnTo>
                  <a:lnTo>
                    <a:pt x="12700000" y="12793218"/>
                  </a:lnTo>
                  <a:lnTo>
                    <a:pt x="0" y="12793218"/>
                  </a:lnTo>
                  <a:lnTo>
                    <a:pt x="0" y="0"/>
                  </a:lnTo>
                  <a:close/>
                </a:path>
              </a:pathLst>
            </a:custGeom>
            <a:blipFill>
              <a:blip r:embed="rId2"/>
              <a:stretch>
                <a:fillRect t="-2555" b="-2555"/>
              </a:stretch>
            </a:blipFill>
          </p:spPr>
        </p:sp>
      </p:grpSp>
      <p:sp>
        <p:nvSpPr>
          <p:cNvPr id="23" name="TextBox 23"/>
          <p:cNvSpPr txBox="1"/>
          <p:nvPr/>
        </p:nvSpPr>
        <p:spPr>
          <a:xfrm>
            <a:off x="791223" y="482500"/>
            <a:ext cx="121863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Algorithm and Deployment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4" name="TextBox 24"/>
          <p:cNvSpPr txBox="1"/>
          <p:nvPr/>
        </p:nvSpPr>
        <p:spPr>
          <a:xfrm>
            <a:off x="-15018" y="1754334"/>
            <a:ext cx="8199300" cy="8426156"/>
          </a:xfrm>
          <a:prstGeom prst="rect">
            <a:avLst/>
          </a:prstGeom>
        </p:spPr>
        <p:txBody>
          <a:bodyPr lIns="0" tIns="0" rIns="0" bIns="0" rtlCol="0" anchor="t">
            <a:spAutoFit/>
          </a:bodyPr>
          <a:lstStyle/>
          <a:p>
            <a:pPr algn="just">
              <a:lnSpc>
                <a:spcPts val="4607"/>
              </a:lnSpc>
            </a:pPr>
            <a:r>
              <a:rPr lang="en-US" sz="3200">
                <a:solidFill>
                  <a:srgbClr val="000000"/>
                </a:solidFill>
                <a:latin typeface="Arimo"/>
              </a:rPr>
              <a:t>      Deployment:</a:t>
            </a:r>
          </a:p>
          <a:p>
            <a:pPr algn="just">
              <a:lnSpc>
                <a:spcPts val="5232"/>
              </a:lnSpc>
            </a:pPr>
            <a:endParaRPr lang="en-US" sz="3200">
              <a:solidFill>
                <a:srgbClr val="000000"/>
              </a:solidFill>
              <a:latin typeface="Arimo"/>
            </a:endParaRPr>
          </a:p>
          <a:p>
            <a:pPr marL="1430880" lvl="3" indent="-357720" algn="just">
              <a:lnSpc>
                <a:spcPts val="5233"/>
              </a:lnSpc>
              <a:buFont typeface="Arial"/>
              <a:buChar char="￭"/>
            </a:pPr>
            <a:r>
              <a:rPr lang="en-US" sz="3634">
                <a:solidFill>
                  <a:srgbClr val="000000"/>
                </a:solidFill>
                <a:latin typeface="Times New Roman"/>
              </a:rPr>
              <a:t>Deployment can be done on various platforms, including cloud servers, edge devices.</a:t>
            </a:r>
          </a:p>
          <a:p>
            <a:pPr marL="1430880" lvl="3" indent="-357720" algn="just">
              <a:lnSpc>
                <a:spcPts val="5233"/>
              </a:lnSpc>
              <a:buFont typeface="Arial"/>
              <a:buChar char="￭"/>
            </a:pPr>
            <a:r>
              <a:rPr lang="en-US" sz="3634">
                <a:solidFill>
                  <a:srgbClr val="000000"/>
                </a:solidFill>
                <a:latin typeface="Times New Roman"/>
              </a:rPr>
              <a:t>For deployment on cloud servers,trained model is hosted on a cloud accessed via APIs.</a:t>
            </a:r>
          </a:p>
          <a:p>
            <a:pPr marL="1430880" lvl="3" indent="-357720" algn="just">
              <a:lnSpc>
                <a:spcPts val="5233"/>
              </a:lnSpc>
              <a:buFont typeface="Arial"/>
              <a:buChar char="￭"/>
            </a:pPr>
            <a:r>
              <a:rPr lang="en-US" sz="3634">
                <a:solidFill>
                  <a:srgbClr val="000000"/>
                </a:solidFill>
                <a:latin typeface="Times New Roman"/>
              </a:rPr>
              <a:t>Deployment on edge devices involves optimizing the model for reducing model size.</a:t>
            </a:r>
          </a:p>
          <a:p>
            <a:pPr marL="1430880" lvl="3" indent="-357720" algn="just">
              <a:lnSpc>
                <a:spcPts val="5233"/>
              </a:lnSpc>
            </a:pPr>
            <a:endParaRPr lang="en-US" sz="3634">
              <a:solidFill>
                <a:srgbClr val="000000"/>
              </a:solidFill>
              <a:latin typeface="Times New Roman"/>
            </a:endParaRPr>
          </a:p>
        </p:txBody>
      </p:sp>
      <p:sp>
        <p:nvSpPr>
          <p:cNvPr id="25" name="TextBox 25"/>
          <p:cNvSpPr txBox="1"/>
          <p:nvPr/>
        </p:nvSpPr>
        <p:spPr>
          <a:xfrm rot="-10800000">
            <a:off x="10135552" y="4644151"/>
            <a:ext cx="5713204"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1082636" y="835402"/>
            <a:ext cx="8289964"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Data set state</a:t>
            </a:r>
          </a:p>
        </p:txBody>
      </p:sp>
      <p:grpSp>
        <p:nvGrpSpPr>
          <p:cNvPr id="16" name="Group 16"/>
          <p:cNvGrpSpPr/>
          <p:nvPr/>
        </p:nvGrpSpPr>
        <p:grpSpPr>
          <a:xfrm>
            <a:off x="431473" y="3954023"/>
            <a:ext cx="7742038" cy="5348526"/>
            <a:chOff x="0" y="0"/>
            <a:chExt cx="10322717" cy="7131368"/>
          </a:xfrm>
        </p:grpSpPr>
        <p:sp>
          <p:nvSpPr>
            <p:cNvPr id="17" name="Freeform 17"/>
            <p:cNvSpPr/>
            <p:nvPr/>
          </p:nvSpPr>
          <p:spPr>
            <a:xfrm>
              <a:off x="0" y="0"/>
              <a:ext cx="10322687" cy="7131431"/>
            </a:xfrm>
            <a:custGeom>
              <a:avLst/>
              <a:gdLst/>
              <a:ahLst/>
              <a:cxnLst/>
              <a:rect l="l" t="t" r="r" b="b"/>
              <a:pathLst>
                <a:path w="10322687" h="7131431">
                  <a:moveTo>
                    <a:pt x="0" y="0"/>
                  </a:moveTo>
                  <a:lnTo>
                    <a:pt x="10322687" y="0"/>
                  </a:lnTo>
                  <a:lnTo>
                    <a:pt x="10322687" y="7131431"/>
                  </a:lnTo>
                  <a:lnTo>
                    <a:pt x="0" y="7131431"/>
                  </a:lnTo>
                  <a:lnTo>
                    <a:pt x="0" y="0"/>
                  </a:lnTo>
                  <a:close/>
                </a:path>
              </a:pathLst>
            </a:custGeom>
            <a:blipFill>
              <a:blip r:embed="rId18"/>
              <a:stretch>
                <a:fillRect t="-37866" b="-37865"/>
              </a:stretch>
            </a:blipFill>
          </p:spPr>
        </p:sp>
      </p:grpSp>
      <p:sp>
        <p:nvSpPr>
          <p:cNvPr id="18" name="TextBox 18"/>
          <p:cNvSpPr txBox="1"/>
          <p:nvPr/>
        </p:nvSpPr>
        <p:spPr>
          <a:xfrm>
            <a:off x="1770404" y="2213758"/>
            <a:ext cx="12806168" cy="1272080"/>
          </a:xfrm>
          <a:prstGeom prst="rect">
            <a:avLst/>
          </a:prstGeom>
        </p:spPr>
        <p:txBody>
          <a:bodyPr wrap="square" lIns="0" tIns="0" rIns="0" bIns="0" rtlCol="0" anchor="t">
            <a:spAutoFit/>
          </a:bodyPr>
          <a:lstStyle>
            <a:defPPr>
              <a:defRPr lang="en-US"/>
            </a:defPPr>
            <a:lvl1pPr algn="just">
              <a:lnSpc>
                <a:spcPts val="5183"/>
              </a:lnSpc>
              <a:defRPr sz="3600">
                <a:solidFill>
                  <a:srgbClr val="000000"/>
                </a:solidFill>
                <a:latin typeface="Arimo"/>
              </a:defRPr>
            </a:lvl1pPr>
          </a:lstStyle>
          <a:p>
            <a:r>
              <a:rPr lang="en-US"/>
              <a:t>Kagglelink:(“https://www.kaggle.com/datasets/nicapotato/womens-ecommerce-clothing-reviews?resource=download”)</a:t>
            </a:r>
          </a:p>
        </p:txBody>
      </p:sp>
      <p:sp>
        <p:nvSpPr>
          <p:cNvPr id="19" name="Freeform 19"/>
          <p:cNvSpPr/>
          <p:nvPr/>
        </p:nvSpPr>
        <p:spPr>
          <a:xfrm>
            <a:off x="8682721" y="5009476"/>
            <a:ext cx="6381750" cy="3371850"/>
          </a:xfrm>
          <a:custGeom>
            <a:avLst/>
            <a:gdLst/>
            <a:ahLst/>
            <a:cxnLst/>
            <a:rect l="l" t="t" r="r" b="b"/>
            <a:pathLst>
              <a:path w="6381750" h="3371850">
                <a:moveTo>
                  <a:pt x="0" y="0"/>
                </a:moveTo>
                <a:lnTo>
                  <a:pt x="6381750" y="0"/>
                </a:lnTo>
                <a:lnTo>
                  <a:pt x="6381750" y="3371850"/>
                </a:lnTo>
                <a:lnTo>
                  <a:pt x="0" y="3371850"/>
                </a:lnTo>
                <a:lnTo>
                  <a:pt x="0" y="0"/>
                </a:lnTo>
                <a:close/>
              </a:path>
            </a:pathLst>
          </a:custGeom>
          <a:blipFill>
            <a:blip r:embed="rId19"/>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637271" y="368021"/>
            <a:ext cx="38829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Program</a:t>
            </a:r>
          </a:p>
        </p:txBody>
      </p:sp>
      <p:sp>
        <p:nvSpPr>
          <p:cNvPr id="22" name="TextBox 22"/>
          <p:cNvSpPr txBox="1"/>
          <p:nvPr/>
        </p:nvSpPr>
        <p:spPr>
          <a:xfrm>
            <a:off x="728711" y="1817370"/>
            <a:ext cx="7146607" cy="493335"/>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1.Upload the CSV file</a:t>
            </a:r>
          </a:p>
        </p:txBody>
      </p:sp>
      <p:sp>
        <p:nvSpPr>
          <p:cNvPr id="23" name="Freeform 23"/>
          <p:cNvSpPr/>
          <p:nvPr/>
        </p:nvSpPr>
        <p:spPr>
          <a:xfrm>
            <a:off x="3543796" y="3015520"/>
            <a:ext cx="6858000" cy="1171575"/>
          </a:xfrm>
          <a:custGeom>
            <a:avLst/>
            <a:gdLst/>
            <a:ahLst/>
            <a:cxnLst/>
            <a:rect l="l" t="t" r="r" b="b"/>
            <a:pathLst>
              <a:path w="6858000" h="1171575">
                <a:moveTo>
                  <a:pt x="0" y="0"/>
                </a:moveTo>
                <a:lnTo>
                  <a:pt x="6858000" y="0"/>
                </a:lnTo>
                <a:lnTo>
                  <a:pt x="6858000" y="1171575"/>
                </a:lnTo>
                <a:lnTo>
                  <a:pt x="0" y="1171575"/>
                </a:lnTo>
                <a:lnTo>
                  <a:pt x="0" y="0"/>
                </a:lnTo>
                <a:close/>
              </a:path>
            </a:pathLst>
          </a:custGeom>
          <a:blipFill>
            <a:blip r:embed="rId2"/>
            <a:stretch>
              <a:fillRect/>
            </a:stretch>
          </a:blipFill>
        </p:spPr>
      </p:sp>
      <p:sp>
        <p:nvSpPr>
          <p:cNvPr id="24" name="TextBox 24"/>
          <p:cNvSpPr txBox="1"/>
          <p:nvPr/>
        </p:nvSpPr>
        <p:spPr>
          <a:xfrm>
            <a:off x="788099" y="4891911"/>
            <a:ext cx="14174438"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2. Once the file has finished uploading, you can use the pd.read_csv() command to read the file into a pandas data frame.</a:t>
            </a:r>
          </a:p>
        </p:txBody>
      </p:sp>
      <p:sp>
        <p:nvSpPr>
          <p:cNvPr id="25" name="Freeform 25"/>
          <p:cNvSpPr/>
          <p:nvPr/>
        </p:nvSpPr>
        <p:spPr>
          <a:xfrm>
            <a:off x="3146697" y="6436230"/>
            <a:ext cx="8002505" cy="1717170"/>
          </a:xfrm>
          <a:custGeom>
            <a:avLst/>
            <a:gdLst/>
            <a:ahLst/>
            <a:cxnLst/>
            <a:rect l="l" t="t" r="r" b="b"/>
            <a:pathLst>
              <a:path w="8002505" h="1717170">
                <a:moveTo>
                  <a:pt x="0" y="0"/>
                </a:moveTo>
                <a:lnTo>
                  <a:pt x="8002505" y="0"/>
                </a:lnTo>
                <a:lnTo>
                  <a:pt x="8002505" y="1717170"/>
                </a:lnTo>
                <a:lnTo>
                  <a:pt x="0" y="1717170"/>
                </a:lnTo>
                <a:lnTo>
                  <a:pt x="0" y="0"/>
                </a:lnTo>
                <a:close/>
              </a:path>
            </a:pathLst>
          </a:custGeom>
          <a:blipFill>
            <a:blip r:embed="rId3"/>
            <a:stretch>
              <a:fillRect l="-23569" r="-23569"/>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4037553" y="1383222"/>
            <a:ext cx="6897224" cy="814256"/>
          </a:xfrm>
          <a:custGeom>
            <a:avLst/>
            <a:gdLst/>
            <a:ahLst/>
            <a:cxnLst/>
            <a:rect l="l" t="t" r="r" b="b"/>
            <a:pathLst>
              <a:path w="6897224" h="814256">
                <a:moveTo>
                  <a:pt x="0" y="0"/>
                </a:moveTo>
                <a:lnTo>
                  <a:pt x="6897224" y="0"/>
                </a:lnTo>
                <a:lnTo>
                  <a:pt x="6897224" y="814256"/>
                </a:lnTo>
                <a:lnTo>
                  <a:pt x="0" y="814256"/>
                </a:lnTo>
                <a:lnTo>
                  <a:pt x="0" y="0"/>
                </a:lnTo>
                <a:close/>
              </a:path>
            </a:pathLst>
          </a:custGeom>
          <a:blipFill>
            <a:blip r:embed="rId18"/>
            <a:stretch>
              <a:fillRect/>
            </a:stretch>
          </a:blipFill>
        </p:spPr>
      </p:sp>
      <p:sp>
        <p:nvSpPr>
          <p:cNvPr id="16" name="Freeform 16"/>
          <p:cNvSpPr/>
          <p:nvPr/>
        </p:nvSpPr>
        <p:spPr>
          <a:xfrm>
            <a:off x="4037553" y="3357562"/>
            <a:ext cx="6858000" cy="2428875"/>
          </a:xfrm>
          <a:custGeom>
            <a:avLst/>
            <a:gdLst/>
            <a:ahLst/>
            <a:cxnLst/>
            <a:rect l="l" t="t" r="r" b="b"/>
            <a:pathLst>
              <a:path w="6858000" h="2428875">
                <a:moveTo>
                  <a:pt x="0" y="0"/>
                </a:moveTo>
                <a:lnTo>
                  <a:pt x="6858000" y="0"/>
                </a:lnTo>
                <a:lnTo>
                  <a:pt x="6858000" y="2428876"/>
                </a:lnTo>
                <a:lnTo>
                  <a:pt x="0" y="2428876"/>
                </a:lnTo>
                <a:lnTo>
                  <a:pt x="0" y="0"/>
                </a:lnTo>
                <a:close/>
              </a:path>
            </a:pathLst>
          </a:custGeom>
          <a:blipFill>
            <a:blip r:embed="rId19"/>
            <a:stretch>
              <a:fillRect/>
            </a:stretch>
          </a:blipFill>
        </p:spPr>
      </p:sp>
      <p:sp>
        <p:nvSpPr>
          <p:cNvPr id="17" name="TextBox 17"/>
          <p:cNvSpPr txBox="1"/>
          <p:nvPr/>
        </p:nvSpPr>
        <p:spPr>
          <a:xfrm>
            <a:off x="1028700" y="2626102"/>
            <a:ext cx="4654573" cy="493335"/>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Output </a:t>
            </a:r>
          </a:p>
        </p:txBody>
      </p:sp>
      <p:sp>
        <p:nvSpPr>
          <p:cNvPr id="18" name="TextBox 18"/>
          <p:cNvSpPr txBox="1"/>
          <p:nvPr/>
        </p:nvSpPr>
        <p:spPr>
          <a:xfrm>
            <a:off x="222416" y="6019800"/>
            <a:ext cx="14522990"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4. I want to do sentiment analysis on the “Review Text Column”. First I will import the necessary libraries to perform sentiment analysis.</a:t>
            </a:r>
          </a:p>
        </p:txBody>
      </p:sp>
      <p:sp>
        <p:nvSpPr>
          <p:cNvPr id="19" name="Freeform 19"/>
          <p:cNvSpPr/>
          <p:nvPr/>
        </p:nvSpPr>
        <p:spPr>
          <a:xfrm>
            <a:off x="4037553" y="7429500"/>
            <a:ext cx="6858000" cy="2265246"/>
          </a:xfrm>
          <a:custGeom>
            <a:avLst/>
            <a:gdLst/>
            <a:ahLst/>
            <a:cxnLst/>
            <a:rect l="l" t="t" r="r" b="b"/>
            <a:pathLst>
              <a:path w="6858000" h="2265246">
                <a:moveTo>
                  <a:pt x="0" y="0"/>
                </a:moveTo>
                <a:lnTo>
                  <a:pt x="6858000" y="0"/>
                </a:lnTo>
                <a:lnTo>
                  <a:pt x="6858000" y="2265246"/>
                </a:lnTo>
                <a:lnTo>
                  <a:pt x="0" y="2265246"/>
                </a:lnTo>
                <a:lnTo>
                  <a:pt x="0" y="0"/>
                </a:lnTo>
                <a:close/>
              </a:path>
            </a:pathLst>
          </a:custGeom>
          <a:blipFill>
            <a:blip r:embed="rId20"/>
            <a:stretch>
              <a:fillRect l="-16061" r="-16061"/>
            </a:stretch>
          </a:blipFill>
        </p:spPr>
      </p:sp>
      <p:sp>
        <p:nvSpPr>
          <p:cNvPr id="20" name="TextBox 20"/>
          <p:cNvSpPr txBox="1"/>
          <p:nvPr/>
        </p:nvSpPr>
        <p:spPr>
          <a:xfrm>
            <a:off x="336566" y="397444"/>
            <a:ext cx="14148979"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3. Next, we can use the df.head(10) command to display the first 10 rows of the data frame.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764571" y="588645"/>
            <a:ext cx="15487343" cy="994410"/>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5. In the next step, we will prepare the ‘Review Text’ column of our dataset for sentiment analysis and calculate sentiment scores using the below code.</a:t>
            </a:r>
          </a:p>
        </p:txBody>
      </p:sp>
      <p:sp>
        <p:nvSpPr>
          <p:cNvPr id="16" name="Freeform 16"/>
          <p:cNvSpPr/>
          <p:nvPr/>
        </p:nvSpPr>
        <p:spPr>
          <a:xfrm>
            <a:off x="4149694" y="2209800"/>
            <a:ext cx="6858000" cy="2362200"/>
          </a:xfrm>
          <a:custGeom>
            <a:avLst/>
            <a:gdLst/>
            <a:ahLst/>
            <a:cxnLst/>
            <a:rect l="l" t="t" r="r" b="b"/>
            <a:pathLst>
              <a:path w="6858000" h="2362200">
                <a:moveTo>
                  <a:pt x="0" y="0"/>
                </a:moveTo>
                <a:lnTo>
                  <a:pt x="6858000" y="0"/>
                </a:lnTo>
                <a:lnTo>
                  <a:pt x="6858000" y="2362200"/>
                </a:lnTo>
                <a:lnTo>
                  <a:pt x="0" y="2362200"/>
                </a:lnTo>
                <a:lnTo>
                  <a:pt x="0" y="0"/>
                </a:lnTo>
                <a:close/>
              </a:path>
            </a:pathLst>
          </a:custGeom>
          <a:blipFill>
            <a:blip r:embed="rId18"/>
            <a:stretch>
              <a:fillRect/>
            </a:stretch>
          </a:blipFill>
        </p:spPr>
      </p:sp>
      <p:sp>
        <p:nvSpPr>
          <p:cNvPr id="17" name="TextBox 17"/>
          <p:cNvSpPr txBox="1"/>
          <p:nvPr/>
        </p:nvSpPr>
        <p:spPr>
          <a:xfrm>
            <a:off x="927907" y="5036373"/>
            <a:ext cx="15382038" cy="1457325"/>
          </a:xfrm>
          <a:prstGeom prst="rect">
            <a:avLst/>
          </a:prstGeom>
        </p:spPr>
        <p:txBody>
          <a:bodyPr lIns="0" tIns="0" rIns="0" bIns="0" rtlCol="0" anchor="t">
            <a:spAutoFit/>
          </a:bodyPr>
          <a:lstStyle/>
          <a:p>
            <a:pPr algn="just">
              <a:lnSpc>
                <a:spcPts val="3840"/>
              </a:lnSpc>
            </a:pPr>
            <a:r>
              <a:rPr lang="en-US" sz="3200" spc="29">
                <a:solidFill>
                  <a:srgbClr val="000000"/>
                </a:solidFill>
                <a:latin typeface="TT Rounds Condensed Bold"/>
              </a:rPr>
              <a:t>6. After calculating the sentiment scores for each review in the ‘Review Text’ column, we define a function called “get_sentiment_label” to map the sentiment scores to three sentiment labels: “Positive”, “Negative”, and “Neutral” using the below code.</a:t>
            </a:r>
          </a:p>
        </p:txBody>
      </p:sp>
      <p:sp>
        <p:nvSpPr>
          <p:cNvPr id="18" name="Freeform 18"/>
          <p:cNvSpPr/>
          <p:nvPr/>
        </p:nvSpPr>
        <p:spPr>
          <a:xfrm>
            <a:off x="4149694" y="7122348"/>
            <a:ext cx="6858000" cy="2543175"/>
          </a:xfrm>
          <a:custGeom>
            <a:avLst/>
            <a:gdLst/>
            <a:ahLst/>
            <a:cxnLst/>
            <a:rect l="l" t="t" r="r" b="b"/>
            <a:pathLst>
              <a:path w="6858000" h="2543175">
                <a:moveTo>
                  <a:pt x="0" y="0"/>
                </a:moveTo>
                <a:lnTo>
                  <a:pt x="6858000" y="0"/>
                </a:lnTo>
                <a:lnTo>
                  <a:pt x="6858000" y="2543175"/>
                </a:lnTo>
                <a:lnTo>
                  <a:pt x="0" y="2543175"/>
                </a:lnTo>
                <a:lnTo>
                  <a:pt x="0" y="0"/>
                </a:lnTo>
                <a:close/>
              </a:path>
            </a:pathLst>
          </a:custGeom>
          <a:blipFill>
            <a:blip r:embed="rId19"/>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939967" y="531495"/>
            <a:ext cx="14526092"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7. The code df.head(10) will display the first 10 rows of the DataFrame df with newly added columns ‘Sentiment Score’ and ‘Sentiment Label’</a:t>
            </a:r>
          </a:p>
        </p:txBody>
      </p:sp>
      <p:sp>
        <p:nvSpPr>
          <p:cNvPr id="16" name="Freeform 16"/>
          <p:cNvSpPr/>
          <p:nvPr/>
        </p:nvSpPr>
        <p:spPr>
          <a:xfrm>
            <a:off x="4050759" y="2064544"/>
            <a:ext cx="6858000" cy="2400300"/>
          </a:xfrm>
          <a:custGeom>
            <a:avLst/>
            <a:gdLst/>
            <a:ahLst/>
            <a:cxnLst/>
            <a:rect l="l" t="t" r="r" b="b"/>
            <a:pathLst>
              <a:path w="6858000" h="2400300">
                <a:moveTo>
                  <a:pt x="0" y="0"/>
                </a:moveTo>
                <a:lnTo>
                  <a:pt x="6858000" y="0"/>
                </a:lnTo>
                <a:lnTo>
                  <a:pt x="6858000" y="2400300"/>
                </a:lnTo>
                <a:lnTo>
                  <a:pt x="0" y="2400300"/>
                </a:lnTo>
                <a:lnTo>
                  <a:pt x="0" y="0"/>
                </a:lnTo>
                <a:close/>
              </a:path>
            </a:pathLst>
          </a:custGeom>
          <a:blipFill>
            <a:blip r:embed="rId18"/>
            <a:stretch>
              <a:fillRect/>
            </a:stretch>
          </a:blipFill>
        </p:spPr>
      </p:sp>
      <p:sp>
        <p:nvSpPr>
          <p:cNvPr id="17" name="TextBox 17"/>
          <p:cNvSpPr txBox="1"/>
          <p:nvPr/>
        </p:nvSpPr>
        <p:spPr>
          <a:xfrm>
            <a:off x="692341" y="5034468"/>
            <a:ext cx="15108682" cy="1970663"/>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Data Visualization</a:t>
            </a:r>
          </a:p>
          <a:p>
            <a:pPr algn="l">
              <a:lnSpc>
                <a:spcPts val="3840"/>
              </a:lnSpc>
            </a:pPr>
            <a:endParaRPr lang="en-US" sz="3200" spc="29">
              <a:solidFill>
                <a:srgbClr val="000000"/>
              </a:solidFill>
              <a:latin typeface="TT Rounds Condensed Bold"/>
            </a:endParaRPr>
          </a:p>
          <a:p>
            <a:pPr algn="l">
              <a:lnSpc>
                <a:spcPts val="3840"/>
              </a:lnSpc>
            </a:pPr>
            <a:r>
              <a:rPr lang="en-US" sz="3200" spc="29">
                <a:solidFill>
                  <a:srgbClr val="000000"/>
                </a:solidFill>
                <a:latin typeface="TT Rounds Condensed Bold"/>
              </a:rPr>
              <a:t>1.Now we are creating a pie chart to visualize the distribution of sentiment labels in the dataset with the below code.</a:t>
            </a:r>
          </a:p>
        </p:txBody>
      </p:sp>
      <p:sp>
        <p:nvSpPr>
          <p:cNvPr id="18" name="Freeform 18"/>
          <p:cNvSpPr/>
          <p:nvPr/>
        </p:nvSpPr>
        <p:spPr>
          <a:xfrm>
            <a:off x="4044941" y="7664744"/>
            <a:ext cx="6858000" cy="2147869"/>
          </a:xfrm>
          <a:custGeom>
            <a:avLst/>
            <a:gdLst/>
            <a:ahLst/>
            <a:cxnLst/>
            <a:rect l="l" t="t" r="r" b="b"/>
            <a:pathLst>
              <a:path w="6858000" h="2147869">
                <a:moveTo>
                  <a:pt x="0" y="0"/>
                </a:moveTo>
                <a:lnTo>
                  <a:pt x="6858000" y="0"/>
                </a:lnTo>
                <a:lnTo>
                  <a:pt x="6858000" y="2147869"/>
                </a:lnTo>
                <a:lnTo>
                  <a:pt x="0" y="2147869"/>
                </a:lnTo>
                <a:lnTo>
                  <a:pt x="0" y="0"/>
                </a:lnTo>
                <a:close/>
              </a:path>
            </a:pathLst>
          </a:custGeom>
          <a:blipFill>
            <a:blip r:embed="rId19"/>
            <a:stretch>
              <a:fillRect l="-6374" r="-637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927641" y="931545"/>
            <a:ext cx="8842960"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2. Let’s find How Sentiment is distributed for each rating with the below code.</a:t>
            </a:r>
          </a:p>
        </p:txBody>
      </p:sp>
      <p:sp>
        <p:nvSpPr>
          <p:cNvPr id="16" name="Freeform 16"/>
          <p:cNvSpPr/>
          <p:nvPr/>
        </p:nvSpPr>
        <p:spPr>
          <a:xfrm>
            <a:off x="3370445" y="2670158"/>
            <a:ext cx="8716779" cy="4267200"/>
          </a:xfrm>
          <a:custGeom>
            <a:avLst/>
            <a:gdLst/>
            <a:ahLst/>
            <a:cxnLst/>
            <a:rect l="l" t="t" r="r" b="b"/>
            <a:pathLst>
              <a:path w="8716779" h="4267200">
                <a:moveTo>
                  <a:pt x="0" y="0"/>
                </a:moveTo>
                <a:lnTo>
                  <a:pt x="8716779" y="0"/>
                </a:lnTo>
                <a:lnTo>
                  <a:pt x="8716779" y="4267200"/>
                </a:lnTo>
                <a:lnTo>
                  <a:pt x="0" y="4267200"/>
                </a:lnTo>
                <a:lnTo>
                  <a:pt x="0" y="0"/>
                </a:lnTo>
                <a:close/>
              </a:path>
            </a:pathLst>
          </a:custGeom>
          <a:blipFill>
            <a:blip r:embed="rId18"/>
            <a:stretch>
              <a:fillRect l="-34727" r="-34727"/>
            </a:stretch>
          </a:blipFill>
        </p:spPr>
      </p:sp>
      <p:sp>
        <p:nvSpPr>
          <p:cNvPr id="17" name="TextBox 17"/>
          <p:cNvSpPr txBox="1"/>
          <p:nvPr/>
        </p:nvSpPr>
        <p:spPr>
          <a:xfrm>
            <a:off x="964352" y="7664392"/>
            <a:ext cx="14901552" cy="1478220"/>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3.We can also plot the sentiment label against each review rating. This allows us to see if there is any correlation between sentiment and rating scores. We can use the below code to create this 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516745" y="1028700"/>
            <a:ext cx="17254509" cy="5141356"/>
          </a:xfrm>
          <a:custGeom>
            <a:avLst/>
            <a:gdLst/>
            <a:ahLst/>
            <a:cxnLst/>
            <a:rect l="l" t="t" r="r" b="b"/>
            <a:pathLst>
              <a:path w="17254509" h="5141356">
                <a:moveTo>
                  <a:pt x="0" y="0"/>
                </a:moveTo>
                <a:lnTo>
                  <a:pt x="17254510" y="0"/>
                </a:lnTo>
                <a:lnTo>
                  <a:pt x="17254510" y="5141356"/>
                </a:lnTo>
                <a:lnTo>
                  <a:pt x="0" y="5141356"/>
                </a:lnTo>
                <a:lnTo>
                  <a:pt x="0" y="0"/>
                </a:lnTo>
                <a:close/>
              </a:path>
            </a:pathLst>
          </a:custGeom>
          <a:blipFill>
            <a:blip r:embed="rId18"/>
            <a:stretch>
              <a:fillRect l="-5961" t="-1860" r="-14973" b="-1860"/>
            </a:stretch>
          </a:blipFill>
        </p:spPr>
      </p:sp>
      <p:sp>
        <p:nvSpPr>
          <p:cNvPr id="16" name="TextBox 16"/>
          <p:cNvSpPr txBox="1"/>
          <p:nvPr/>
        </p:nvSpPr>
        <p:spPr>
          <a:xfrm>
            <a:off x="1263268" y="6938962"/>
            <a:ext cx="14294231" cy="1943100"/>
          </a:xfrm>
          <a:prstGeom prst="rect">
            <a:avLst/>
          </a:prstGeom>
        </p:spPr>
        <p:txBody>
          <a:bodyPr lIns="0" tIns="0" rIns="0" bIns="0" rtlCol="0" anchor="t">
            <a:spAutoFit/>
          </a:bodyPr>
          <a:lstStyle/>
          <a:p>
            <a:pPr algn="just">
              <a:lnSpc>
                <a:spcPts val="3840"/>
              </a:lnSpc>
            </a:pPr>
            <a:r>
              <a:rPr lang="en-US" sz="3200" spc="29">
                <a:solidFill>
                  <a:srgbClr val="000000"/>
                </a:solidFill>
                <a:latin typeface="TT Rounds Condensed Bold"/>
              </a:rPr>
              <a:t>In conclusion, sentiment analysis can provide valuable insights into customer reviews and feedback. By using tools like the VADER lexicon and Python libraries like pandas and matplotlib, we can perform sentiment analysis on text data and visualize the sentiment distribution.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195802" y="2541587"/>
            <a:ext cx="6372225" cy="5686425"/>
          </a:xfrm>
          <a:custGeom>
            <a:avLst/>
            <a:gdLst/>
            <a:ahLst/>
            <a:cxnLst/>
            <a:rect l="l" t="t" r="r" b="b"/>
            <a:pathLst>
              <a:path w="6372225" h="5686425">
                <a:moveTo>
                  <a:pt x="0" y="0"/>
                </a:moveTo>
                <a:lnTo>
                  <a:pt x="6372225" y="0"/>
                </a:lnTo>
                <a:lnTo>
                  <a:pt x="6372225" y="5686425"/>
                </a:lnTo>
                <a:lnTo>
                  <a:pt x="0" y="5686425"/>
                </a:lnTo>
                <a:lnTo>
                  <a:pt x="0" y="0"/>
                </a:lnTo>
                <a:close/>
              </a:path>
            </a:pathLst>
          </a:custGeom>
          <a:blipFill>
            <a:blip r:embed="rId18"/>
            <a:stretch>
              <a:fillRect/>
            </a:stretch>
          </a:blipFill>
        </p:spPr>
      </p:sp>
      <p:sp>
        <p:nvSpPr>
          <p:cNvPr id="16" name="Freeform 16"/>
          <p:cNvSpPr/>
          <p:nvPr/>
        </p:nvSpPr>
        <p:spPr>
          <a:xfrm>
            <a:off x="6472604" y="2478842"/>
            <a:ext cx="9956936" cy="6072264"/>
          </a:xfrm>
          <a:custGeom>
            <a:avLst/>
            <a:gdLst/>
            <a:ahLst/>
            <a:cxnLst/>
            <a:rect l="l" t="t" r="r" b="b"/>
            <a:pathLst>
              <a:path w="9956936" h="6072264">
                <a:moveTo>
                  <a:pt x="0" y="0"/>
                </a:moveTo>
                <a:lnTo>
                  <a:pt x="9956936" y="0"/>
                </a:lnTo>
                <a:lnTo>
                  <a:pt x="9956936" y="6072264"/>
                </a:lnTo>
                <a:lnTo>
                  <a:pt x="0" y="6072264"/>
                </a:lnTo>
                <a:lnTo>
                  <a:pt x="0" y="0"/>
                </a:lnTo>
                <a:close/>
              </a:path>
            </a:pathLst>
          </a:custGeom>
          <a:blipFill>
            <a:blip r:embed="rId19"/>
            <a:stretch>
              <a:fillRect l="-4209" r="-4209"/>
            </a:stretch>
          </a:blipFill>
        </p:spPr>
      </p:sp>
      <p:sp>
        <p:nvSpPr>
          <p:cNvPr id="17" name="TextBox 17"/>
          <p:cNvSpPr txBox="1"/>
          <p:nvPr/>
        </p:nvSpPr>
        <p:spPr>
          <a:xfrm>
            <a:off x="795664" y="584251"/>
            <a:ext cx="36408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Result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064278" y="692846"/>
            <a:ext cx="5791641"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Outline</a:t>
            </a:r>
          </a:p>
        </p:txBody>
      </p:sp>
      <p:sp>
        <p:nvSpPr>
          <p:cNvPr id="21" name="TextBox 21"/>
          <p:cNvSpPr txBox="1"/>
          <p:nvPr/>
        </p:nvSpPr>
        <p:spPr>
          <a:xfrm>
            <a:off x="673132" y="2502789"/>
            <a:ext cx="7939800" cy="5276253"/>
          </a:xfrm>
          <a:prstGeom prst="rect">
            <a:avLst/>
          </a:prstGeom>
        </p:spPr>
        <p:txBody>
          <a:bodyPr lIns="0" tIns="0" rIns="0" bIns="0" rtlCol="0" anchor="t">
            <a:spAutoFit/>
          </a:bodyPr>
          <a:lstStyle/>
          <a:p>
            <a:pPr marL="1554480" lvl="2" indent="-518160" algn="just">
              <a:lnSpc>
                <a:spcPts val="5184"/>
              </a:lnSpc>
              <a:buFont typeface="Arial"/>
              <a:buChar char="⚬"/>
            </a:pPr>
            <a:r>
              <a:rPr lang="en-US" sz="3600" dirty="0">
                <a:solidFill>
                  <a:srgbClr val="000000"/>
                </a:solidFill>
                <a:latin typeface="Times New Roman"/>
              </a:rPr>
              <a:t>Problem statement</a:t>
            </a:r>
          </a:p>
          <a:p>
            <a:pPr marL="1554480" lvl="2" indent="-518160" algn="just">
              <a:lnSpc>
                <a:spcPts val="5184"/>
              </a:lnSpc>
              <a:buFont typeface="Arial"/>
              <a:buChar char="⚬"/>
            </a:pPr>
            <a:r>
              <a:rPr lang="en-US" sz="3600" dirty="0">
                <a:solidFill>
                  <a:srgbClr val="000000"/>
                </a:solidFill>
                <a:latin typeface="Times New Roman"/>
              </a:rPr>
              <a:t>Proposed system/solution</a:t>
            </a:r>
          </a:p>
          <a:p>
            <a:pPr marL="1554480" lvl="2" indent="-518160" algn="just">
              <a:lnSpc>
                <a:spcPts val="5184"/>
              </a:lnSpc>
              <a:buFont typeface="Arial"/>
              <a:buChar char="⚬"/>
            </a:pPr>
            <a:r>
              <a:rPr lang="en-US" sz="3600" dirty="0">
                <a:solidFill>
                  <a:srgbClr val="000000"/>
                </a:solidFill>
                <a:latin typeface="Times New Roman"/>
              </a:rPr>
              <a:t>System development approaches</a:t>
            </a:r>
          </a:p>
          <a:p>
            <a:pPr marL="1554480" lvl="2" indent="-518160" algn="just">
              <a:lnSpc>
                <a:spcPts val="5184"/>
              </a:lnSpc>
              <a:buFont typeface="Arial"/>
              <a:buChar char="⚬"/>
            </a:pPr>
            <a:r>
              <a:rPr lang="en-US" sz="3600" dirty="0">
                <a:solidFill>
                  <a:srgbClr val="000000"/>
                </a:solidFill>
                <a:latin typeface="Times New Roman"/>
              </a:rPr>
              <a:t>Algorithm and deployment</a:t>
            </a:r>
          </a:p>
          <a:p>
            <a:pPr marL="1554480" lvl="2" indent="-518160" algn="just">
              <a:lnSpc>
                <a:spcPts val="5184"/>
              </a:lnSpc>
              <a:buFont typeface="Arial"/>
              <a:buChar char="⚬"/>
            </a:pPr>
            <a:r>
              <a:rPr lang="en-US" sz="3600" dirty="0">
                <a:solidFill>
                  <a:srgbClr val="000000"/>
                </a:solidFill>
                <a:latin typeface="Times New Roman"/>
              </a:rPr>
              <a:t>Result</a:t>
            </a:r>
          </a:p>
          <a:p>
            <a:pPr marL="1554480" lvl="2" indent="-518160" algn="just">
              <a:lnSpc>
                <a:spcPts val="5184"/>
              </a:lnSpc>
              <a:buFont typeface="Arial"/>
              <a:buChar char="⚬"/>
            </a:pPr>
            <a:r>
              <a:rPr lang="en-US" sz="3600" dirty="0">
                <a:solidFill>
                  <a:srgbClr val="000000"/>
                </a:solidFill>
                <a:latin typeface="Times New Roman"/>
              </a:rPr>
              <a:t>Conclusion </a:t>
            </a:r>
          </a:p>
          <a:p>
            <a:pPr marL="1554480" lvl="2" indent="-518160" algn="just">
              <a:lnSpc>
                <a:spcPts val="5184"/>
              </a:lnSpc>
              <a:buFont typeface="Arial"/>
              <a:buChar char="⚬"/>
            </a:pPr>
            <a:r>
              <a:rPr lang="en-US" sz="3600" dirty="0">
                <a:solidFill>
                  <a:srgbClr val="000000"/>
                </a:solidFill>
                <a:latin typeface="Times New Roman"/>
              </a:rPr>
              <a:t>Reference </a:t>
            </a:r>
          </a:p>
          <a:p>
            <a:pPr marL="1554480" lvl="2" indent="-518160" algn="just">
              <a:lnSpc>
                <a:spcPts val="5184"/>
              </a:lnSpc>
              <a:buFont typeface="Arial"/>
              <a:buChar char="⚬"/>
            </a:pPr>
            <a:endParaRPr lang="en-US" sz="3600" dirty="0">
              <a:solidFill>
                <a:srgbClr val="000000"/>
              </a:solidFill>
              <a:latin typeface="Times New Roman"/>
            </a:endParaRPr>
          </a:p>
        </p:txBody>
      </p:sp>
      <p:grpSp>
        <p:nvGrpSpPr>
          <p:cNvPr id="23" name="Group 23"/>
          <p:cNvGrpSpPr/>
          <p:nvPr/>
        </p:nvGrpSpPr>
        <p:grpSpPr>
          <a:xfrm>
            <a:off x="9461142" y="500719"/>
            <a:ext cx="7884712" cy="8142562"/>
            <a:chOff x="0" y="0"/>
            <a:chExt cx="10512949" cy="10856749"/>
          </a:xfrm>
        </p:grpSpPr>
        <p:sp>
          <p:nvSpPr>
            <p:cNvPr id="24" name="Freeform 24"/>
            <p:cNvSpPr/>
            <p:nvPr/>
          </p:nvSpPr>
          <p:spPr>
            <a:xfrm>
              <a:off x="0" y="0"/>
              <a:ext cx="10512933" cy="10856722"/>
            </a:xfrm>
            <a:custGeom>
              <a:avLst/>
              <a:gdLst/>
              <a:ahLst/>
              <a:cxnLst/>
              <a:rect l="l" t="t" r="r" b="b"/>
              <a:pathLst>
                <a:path w="10512933" h="10856722">
                  <a:moveTo>
                    <a:pt x="0" y="0"/>
                  </a:moveTo>
                  <a:lnTo>
                    <a:pt x="10512933" y="0"/>
                  </a:lnTo>
                  <a:lnTo>
                    <a:pt x="10512933" y="10856722"/>
                  </a:lnTo>
                  <a:lnTo>
                    <a:pt x="0" y="10856722"/>
                  </a:lnTo>
                  <a:lnTo>
                    <a:pt x="0" y="0"/>
                  </a:lnTo>
                  <a:close/>
                </a:path>
              </a:pathLst>
            </a:custGeom>
            <a:blipFill>
              <a:blip r:embed="rId2"/>
              <a:stretch>
                <a:fillRect l="-21536" r="-21536"/>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991858" y="403338"/>
            <a:ext cx="11409407"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Result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2" name="Freeform 22"/>
          <p:cNvSpPr/>
          <p:nvPr/>
        </p:nvSpPr>
        <p:spPr>
          <a:xfrm>
            <a:off x="2009524" y="2228326"/>
            <a:ext cx="10391742" cy="6812762"/>
          </a:xfrm>
          <a:custGeom>
            <a:avLst/>
            <a:gdLst/>
            <a:ahLst/>
            <a:cxnLst/>
            <a:rect l="l" t="t" r="r" b="b"/>
            <a:pathLst>
              <a:path w="10391742" h="6812762">
                <a:moveTo>
                  <a:pt x="0" y="0"/>
                </a:moveTo>
                <a:lnTo>
                  <a:pt x="10391742" y="0"/>
                </a:lnTo>
                <a:lnTo>
                  <a:pt x="10391742" y="6812762"/>
                </a:lnTo>
                <a:lnTo>
                  <a:pt x="0" y="6812762"/>
                </a:lnTo>
                <a:lnTo>
                  <a:pt x="0" y="0"/>
                </a:lnTo>
                <a:close/>
              </a:path>
            </a:pathLst>
          </a:custGeom>
          <a:blipFill>
            <a:blip r:embed="rId2"/>
            <a:stretch>
              <a:fillRect t="-1903" b="-190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EA6D4EE7-EA58-8703-BF5D-837780BCDD2C}"/>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02369B9B-60CB-8718-8A53-3619BE4FACA2}"/>
              </a:ext>
            </a:extLst>
          </p:cNvPr>
          <p:cNvSpPr/>
          <p:nvPr/>
        </p:nvSpPr>
        <p:spPr>
          <a:xfrm>
            <a:off x="15030450" y="-12700"/>
            <a:ext cx="32527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8">
            <a:extLst>
              <a:ext uri="{FF2B5EF4-FFF2-40B4-BE49-F238E27FC236}">
                <a16:creationId xmlns:a16="http://schemas.microsoft.com/office/drawing/2014/main" id="{AF87A5AA-3E2D-F745-A4A5-8676EC0EB186}"/>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3">
            <a:extLst>
              <a:ext uri="{FF2B5EF4-FFF2-40B4-BE49-F238E27FC236}">
                <a16:creationId xmlns:a16="http://schemas.microsoft.com/office/drawing/2014/main" id="{562F11BC-0A5B-9A51-28B4-C57ACFBEC7D9}"/>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11">
            <a:extLst>
              <a:ext uri="{FF2B5EF4-FFF2-40B4-BE49-F238E27FC236}">
                <a16:creationId xmlns:a16="http://schemas.microsoft.com/office/drawing/2014/main" id="{D4974193-FF6C-B635-A946-1A53255093EE}"/>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12">
            <a:extLst>
              <a:ext uri="{FF2B5EF4-FFF2-40B4-BE49-F238E27FC236}">
                <a16:creationId xmlns:a16="http://schemas.microsoft.com/office/drawing/2014/main" id="{5488FC3A-2E21-DAB9-A2E7-6A4F555F378F}"/>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29">
            <a:extLst>
              <a:ext uri="{FF2B5EF4-FFF2-40B4-BE49-F238E27FC236}">
                <a16:creationId xmlns:a16="http://schemas.microsoft.com/office/drawing/2014/main" id="{B0F82395-5F33-8507-89FA-926320847B15}"/>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1" name="TextBox 30">
            <a:extLst>
              <a:ext uri="{FF2B5EF4-FFF2-40B4-BE49-F238E27FC236}">
                <a16:creationId xmlns:a16="http://schemas.microsoft.com/office/drawing/2014/main" id="{673A7877-3423-B108-6D7B-BC84123ABA2B}"/>
              </a:ext>
            </a:extLst>
          </p:cNvPr>
          <p:cNvSpPr txBox="1"/>
          <p:nvPr/>
        </p:nvSpPr>
        <p:spPr>
          <a:xfrm>
            <a:off x="812732" y="3412079"/>
            <a:ext cx="14212927" cy="2757165"/>
          </a:xfrm>
          <a:prstGeom prst="rect">
            <a:avLst/>
          </a:prstGeom>
        </p:spPr>
        <p:txBody>
          <a:bodyPr lIns="0" tIns="0" rIns="0" bIns="0" rtlCol="0" anchor="t">
            <a:spAutoFit/>
          </a:bodyPr>
          <a:lstStyle>
            <a:defPPr>
              <a:defRPr lang="en-US"/>
            </a:defPPr>
            <a:lvl1pPr algn="just">
              <a:lnSpc>
                <a:spcPts val="4320"/>
              </a:lnSpc>
              <a:defRPr sz="3000">
                <a:solidFill>
                  <a:srgbClr val="000000"/>
                </a:solidFill>
                <a:latin typeface="Times New Roman"/>
              </a:defRPr>
            </a:lvl1pPr>
          </a:lstStyle>
          <a:p>
            <a:r>
              <a:rPr lang="en-US" sz="3600" dirty="0"/>
              <a:t>            In conclusion, sentiment analysis utilizing deep learning techniques offers a robust and efficient approach to discerning emotions from text data. As deep learning continues to advance, sentiment analysis will likely become even more precise and adaptable to various contexts, enhancing our understanding of human emotions in textual data.</a:t>
            </a:r>
          </a:p>
        </p:txBody>
      </p:sp>
      <p:sp>
        <p:nvSpPr>
          <p:cNvPr id="32" name="TextBox 31">
            <a:extLst>
              <a:ext uri="{FF2B5EF4-FFF2-40B4-BE49-F238E27FC236}">
                <a16:creationId xmlns:a16="http://schemas.microsoft.com/office/drawing/2014/main" id="{E9D29C6D-5CE5-026D-D5F7-D57BE89D6B7E}"/>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3" name="TextBox 32">
            <a:extLst>
              <a:ext uri="{FF2B5EF4-FFF2-40B4-BE49-F238E27FC236}">
                <a16:creationId xmlns:a16="http://schemas.microsoft.com/office/drawing/2014/main" id="{D8ED468B-9349-F458-18B8-B0C0DAB31051}"/>
              </a:ext>
            </a:extLst>
          </p:cNvPr>
          <p:cNvSpPr txBox="1"/>
          <p:nvPr/>
        </p:nvSpPr>
        <p:spPr>
          <a:xfrm>
            <a:off x="812732" y="1867396"/>
            <a:ext cx="6438806" cy="848309"/>
          </a:xfrm>
          <a:prstGeom prst="rect">
            <a:avLst/>
          </a:prstGeom>
        </p:spPr>
        <p:txBody>
          <a:bodyPr lIns="0" tIns="0" rIns="0" bIns="0" rtlCol="0" anchor="t">
            <a:spAutoFit/>
          </a:bodyPr>
          <a:lstStyle>
            <a:defPPr>
              <a:defRPr lang="en-US"/>
            </a:defPPr>
            <a:lvl1pPr>
              <a:lnSpc>
                <a:spcPts val="6910"/>
              </a:lnSpc>
              <a:defRPr sz="4800">
                <a:solidFill>
                  <a:srgbClr val="000000"/>
                </a:solidFill>
                <a:latin typeface="League Spartan"/>
              </a:defRPr>
            </a:lvl1pPr>
          </a:lstStyle>
          <a:p>
            <a:r>
              <a:rPr lang="en-US" dirty="0"/>
              <a:t>Conclusion:</a:t>
            </a:r>
          </a:p>
        </p:txBody>
      </p:sp>
    </p:spTree>
    <p:extLst>
      <p:ext uri="{BB962C8B-B14F-4D97-AF65-F5344CB8AC3E}">
        <p14:creationId xmlns:p14="http://schemas.microsoft.com/office/powerpoint/2010/main" val="257268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a:extLst>
              <a:ext uri="{FF2B5EF4-FFF2-40B4-BE49-F238E27FC236}">
                <a16:creationId xmlns:a16="http://schemas.microsoft.com/office/drawing/2014/main" id="{75496BDC-28EE-3899-1AA4-87A0E004F631}"/>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B1E7A51A-CF17-C07A-2F04-9DFD3702B550}"/>
              </a:ext>
            </a:extLst>
          </p:cNvPr>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AB7C8932-1395-825F-EA91-1920465CA9D0}"/>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8">
            <a:extLst>
              <a:ext uri="{FF2B5EF4-FFF2-40B4-BE49-F238E27FC236}">
                <a16:creationId xmlns:a16="http://schemas.microsoft.com/office/drawing/2014/main" id="{98F0650B-3A3C-3FC9-010C-41B3A89DEF29}"/>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2">
            <a:extLst>
              <a:ext uri="{FF2B5EF4-FFF2-40B4-BE49-F238E27FC236}">
                <a16:creationId xmlns:a16="http://schemas.microsoft.com/office/drawing/2014/main" id="{34A2DE28-6B8E-AD46-FD1E-DBF7F3601876}"/>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1">
            <a:extLst>
              <a:ext uri="{FF2B5EF4-FFF2-40B4-BE49-F238E27FC236}">
                <a16:creationId xmlns:a16="http://schemas.microsoft.com/office/drawing/2014/main" id="{FC712774-9B75-CE38-3B40-FFD3D0FF0BCF}"/>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5">
            <a:extLst>
              <a:ext uri="{FF2B5EF4-FFF2-40B4-BE49-F238E27FC236}">
                <a16:creationId xmlns:a16="http://schemas.microsoft.com/office/drawing/2014/main" id="{7BDEA20F-BDFD-4644-DFB8-229E055460B5}"/>
              </a:ext>
            </a:extLst>
          </p:cNvPr>
          <p:cNvSpPr txBox="1"/>
          <p:nvPr/>
        </p:nvSpPr>
        <p:spPr>
          <a:xfrm>
            <a:off x="673132" y="1628775"/>
            <a:ext cx="5572125" cy="876885"/>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nSpc>
                <a:spcPts val="6910"/>
              </a:lnSpc>
              <a:defRPr sz="4800">
                <a:solidFill>
                  <a:srgbClr val="000000"/>
                </a:solidFill>
                <a:latin typeface="League Spartan"/>
              </a:defRPr>
            </a:lvl1pPr>
          </a:lstStyle>
          <a:p>
            <a:r>
              <a:rPr lang="en-US" dirty="0"/>
              <a:t>Reference :</a:t>
            </a:r>
          </a:p>
        </p:txBody>
      </p:sp>
      <p:sp>
        <p:nvSpPr>
          <p:cNvPr id="4" name="TextBox 3">
            <a:extLst>
              <a:ext uri="{FF2B5EF4-FFF2-40B4-BE49-F238E27FC236}">
                <a16:creationId xmlns:a16="http://schemas.microsoft.com/office/drawing/2014/main" id="{EC8DC64B-A857-4A3D-3712-0B5C04AF1A57}"/>
              </a:ext>
            </a:extLst>
          </p:cNvPr>
          <p:cNvSpPr txBox="1"/>
          <p:nvPr/>
        </p:nvSpPr>
        <p:spPr>
          <a:xfrm>
            <a:off x="1613220" y="3331160"/>
            <a:ext cx="14144625" cy="2862322"/>
          </a:xfrm>
          <a:prstGeom prst="rect">
            <a:avLst/>
          </a:prstGeom>
          <a:noFill/>
        </p:spPr>
        <p:txBody>
          <a:bodyPr wrap="square">
            <a:spAutoFit/>
          </a:bodyPr>
          <a:lstStyle/>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https://www.tensorflow.org/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https://numpy.org/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https://scikit-learn.org/stable/</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https://keras.io/</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600" dirty="0">
                <a:solidFill>
                  <a:schemeClr val="accent2">
                    <a:lumMod val="75000"/>
                  </a:schemeClr>
                </a:solidFill>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https://matplotlib.org/</a:t>
            </a:r>
            <a:endParaRPr lang="en-US" sz="3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 name="TextBox 18">
            <a:extLst>
              <a:ext uri="{FF2B5EF4-FFF2-40B4-BE49-F238E27FC236}">
                <a16:creationId xmlns:a16="http://schemas.microsoft.com/office/drawing/2014/main" id="{0986C164-01F2-9746-1A26-46277000D105}"/>
              </a:ext>
            </a:extLst>
          </p:cNvPr>
          <p:cNvSpPr txBox="1"/>
          <p:nvPr/>
        </p:nvSpPr>
        <p:spPr>
          <a:xfrm>
            <a:off x="1621220" y="6069657"/>
            <a:ext cx="12990195"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3600">
                <a:solidFill>
                  <a:schemeClr val="accent2">
                    <a:lumMod val="75000"/>
                  </a:schemeClr>
                </a:solidFill>
                <a:latin typeface="Times New Roman" panose="02020603050405020304" pitchFamily="18" charset="0"/>
                <a:cs typeface="Times New Roman" panose="02020603050405020304" pitchFamily="18" charset="0"/>
              </a:defRPr>
            </a:lvl1pPr>
          </a:lstStyle>
          <a:p>
            <a:r>
              <a:rPr lang="en-US" u="sng" dirty="0"/>
              <a:t>https://www.kaggle.com/datasets/nicapotato/womens-ecommerce-clothing-reviews?resource=download</a:t>
            </a:r>
          </a:p>
        </p:txBody>
      </p:sp>
    </p:spTree>
    <p:extLst>
      <p:ext uri="{BB962C8B-B14F-4D97-AF65-F5344CB8AC3E}">
        <p14:creationId xmlns:p14="http://schemas.microsoft.com/office/powerpoint/2010/main" val="42613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5" name="Group 15"/>
          <p:cNvGrpSpPr/>
          <p:nvPr/>
        </p:nvGrpSpPr>
        <p:grpSpPr>
          <a:xfrm>
            <a:off x="2396040" y="1978818"/>
            <a:ext cx="11219973" cy="6329363"/>
            <a:chOff x="0" y="0"/>
            <a:chExt cx="14959964" cy="8439150"/>
          </a:xfrm>
        </p:grpSpPr>
        <p:sp>
          <p:nvSpPr>
            <p:cNvPr id="16" name="Freeform 16"/>
            <p:cNvSpPr/>
            <p:nvPr/>
          </p:nvSpPr>
          <p:spPr>
            <a:xfrm>
              <a:off x="0" y="0"/>
              <a:ext cx="14959964" cy="8439150"/>
            </a:xfrm>
            <a:custGeom>
              <a:avLst/>
              <a:gdLst/>
              <a:ahLst/>
              <a:cxnLst/>
              <a:rect l="l" t="t" r="r" b="b"/>
              <a:pathLst>
                <a:path w="14959964" h="8439150">
                  <a:moveTo>
                    <a:pt x="0" y="0"/>
                  </a:moveTo>
                  <a:lnTo>
                    <a:pt x="14959964" y="0"/>
                  </a:lnTo>
                  <a:lnTo>
                    <a:pt x="14959964" y="8439150"/>
                  </a:lnTo>
                  <a:lnTo>
                    <a:pt x="0" y="8439150"/>
                  </a:lnTo>
                  <a:lnTo>
                    <a:pt x="0" y="0"/>
                  </a:lnTo>
                  <a:close/>
                </a:path>
              </a:pathLst>
            </a:custGeom>
            <a:blipFill>
              <a:blip r:embed="rId18"/>
              <a:stretch>
                <a:fillRect t="-12723" b="-12723"/>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954105" y="3125269"/>
            <a:ext cx="12955114" cy="2903339"/>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The objective of this project is to develop a deep learning model for sentiment analysis that accurately classifies the sentiment of text data into predefined categories such as positive, negative, or neutral. The model should be able to handle various types of text data, including short social media posts, longer product reviews, and customer feedback.</a:t>
            </a:r>
          </a:p>
        </p:txBody>
      </p:sp>
      <p:sp>
        <p:nvSpPr>
          <p:cNvPr id="22" name="TextBox 22"/>
          <p:cNvSpPr txBox="1"/>
          <p:nvPr/>
        </p:nvSpPr>
        <p:spPr>
          <a:xfrm>
            <a:off x="958866" y="1357751"/>
            <a:ext cx="14884367" cy="1767518"/>
          </a:xfrm>
          <a:prstGeom prst="rect">
            <a:avLst/>
          </a:prstGeom>
        </p:spPr>
        <p:txBody>
          <a:bodyPr lIns="0" tIns="0" rIns="0" bIns="0" rtlCol="0" anchor="t">
            <a:spAutoFit/>
          </a:bodyPr>
          <a:lstStyle/>
          <a:p>
            <a:pPr algn="l">
              <a:lnSpc>
                <a:spcPts val="7111"/>
              </a:lnSpc>
            </a:pPr>
            <a:r>
              <a:rPr lang="en-US" sz="4939">
                <a:solidFill>
                  <a:srgbClr val="000000"/>
                </a:solidFill>
                <a:latin typeface="League Spartan"/>
              </a:rPr>
              <a:t>Problem statement</a:t>
            </a:r>
          </a:p>
          <a:p>
            <a:pPr algn="l">
              <a:lnSpc>
                <a:spcPts val="7111"/>
              </a:lnSpc>
            </a:pPr>
            <a:endParaRPr lang="en-US" sz="4939">
              <a:solidFill>
                <a:srgbClr val="000000"/>
              </a:solidFill>
              <a:latin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4</a:t>
            </a:r>
          </a:p>
        </p:txBody>
      </p:sp>
      <p:sp>
        <p:nvSpPr>
          <p:cNvPr id="21" name="TextBox 21"/>
          <p:cNvSpPr txBox="1"/>
          <p:nvPr/>
        </p:nvSpPr>
        <p:spPr>
          <a:xfrm>
            <a:off x="673132" y="471202"/>
            <a:ext cx="130089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Proposed system / solution </a:t>
            </a:r>
          </a:p>
        </p:txBody>
      </p:sp>
      <p:sp>
        <p:nvSpPr>
          <p:cNvPr id="22" name="TextBox 22"/>
          <p:cNvSpPr txBox="1"/>
          <p:nvPr/>
        </p:nvSpPr>
        <p:spPr>
          <a:xfrm>
            <a:off x="673132" y="2745528"/>
            <a:ext cx="13647470" cy="6557010"/>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Prepare your dataset by tokenizing text, removing stopwords, and encoding labels (positive/negative sentiment).</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Convert words into dense vectors using techniques like word embeddings (e.g., Word2Vec, GloVe) or contextual embeddings (e.g., ELMo, BERT).</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marL="1181100" lvl="3" indent="-295275" algn="just">
              <a:lnSpc>
                <a:spcPts val="4320"/>
              </a:lnSpc>
              <a:buFont typeface="Arial"/>
              <a:buChar char="￭"/>
            </a:pPr>
            <a:r>
              <a:rPr lang="en-US" sz="3000">
                <a:solidFill>
                  <a:srgbClr val="000000"/>
                </a:solidFill>
                <a:latin typeface="Times New Roman"/>
              </a:rPr>
              <a:t>RNN-based Approach: Utilize LSTM or GRU cells to capture sequential information in the text.</a:t>
            </a:r>
          </a:p>
          <a:p>
            <a:pPr marL="1181100" lvl="3" indent="-295275" algn="just">
              <a:lnSpc>
                <a:spcPts val="4320"/>
              </a:lnSpc>
              <a:buFont typeface="Arial"/>
              <a:buChar char="￭"/>
            </a:pPr>
            <a:r>
              <a:rPr lang="en-US" sz="3000">
                <a:solidFill>
                  <a:srgbClr val="000000"/>
                </a:solidFill>
                <a:latin typeface="Times New Roman"/>
              </a:rPr>
              <a:t>Transformer-based Approach: Employ models like BERT or GPT, which can capture contextual relationships in the text more effectively.</a:t>
            </a:r>
          </a:p>
        </p:txBody>
      </p:sp>
      <p:sp>
        <p:nvSpPr>
          <p:cNvPr id="23" name="TextBox 23"/>
          <p:cNvSpPr txBox="1"/>
          <p:nvPr/>
        </p:nvSpPr>
        <p:spPr>
          <a:xfrm>
            <a:off x="-5494267" y="6213576"/>
            <a:ext cx="16230600"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3.Model Architecture :</a:t>
            </a:r>
          </a:p>
        </p:txBody>
      </p:sp>
      <p:sp>
        <p:nvSpPr>
          <p:cNvPr id="24" name="TextBox 24"/>
          <p:cNvSpPr txBox="1"/>
          <p:nvPr/>
        </p:nvSpPr>
        <p:spPr>
          <a:xfrm>
            <a:off x="-5828804" y="4008120"/>
            <a:ext cx="16230600" cy="541623"/>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   2.Embedding Layer:</a:t>
            </a:r>
          </a:p>
        </p:txBody>
      </p:sp>
      <p:sp>
        <p:nvSpPr>
          <p:cNvPr id="25" name="TextBox 25"/>
          <p:cNvSpPr txBox="1"/>
          <p:nvPr/>
        </p:nvSpPr>
        <p:spPr>
          <a:xfrm>
            <a:off x="-5828804" y="1726988"/>
            <a:ext cx="16403709" cy="580390"/>
          </a:xfrm>
          <a:prstGeom prst="rect">
            <a:avLst/>
          </a:prstGeom>
        </p:spPr>
        <p:txBody>
          <a:bodyPr lIns="0" tIns="0" rIns="0" bIns="0" rtlCol="0" anchor="t">
            <a:spAutoFit/>
          </a:bodyPr>
          <a:lstStyle/>
          <a:p>
            <a:pPr algn="ctr">
              <a:lnSpc>
                <a:spcPts val="4759"/>
              </a:lnSpc>
            </a:pPr>
            <a:r>
              <a:rPr lang="en-US" sz="3600" dirty="0">
                <a:solidFill>
                  <a:srgbClr val="000000"/>
                </a:solidFill>
                <a:latin typeface="Times New Roman" panose="02020603050405020304" pitchFamily="18" charset="0"/>
                <a:cs typeface="Times New Roman" panose="02020603050405020304" pitchFamily="18" charset="0"/>
              </a:rPr>
              <a:t>1.Data Processing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r">
              <a:lnSpc>
                <a:spcPts val="4320"/>
              </a:lnSpc>
            </a:pPr>
            <a:r>
              <a:rPr lang="en-US" sz="3000">
                <a:solidFill>
                  <a:srgbClr val="000000"/>
                </a:solidFill>
                <a:latin typeface="Times New Roman"/>
              </a:rPr>
              <a:t>5</a:t>
            </a:r>
          </a:p>
        </p:txBody>
      </p:sp>
      <p:sp>
        <p:nvSpPr>
          <p:cNvPr id="21" name="TextBox 21"/>
          <p:cNvSpPr txBox="1"/>
          <p:nvPr/>
        </p:nvSpPr>
        <p:spPr>
          <a:xfrm>
            <a:off x="841525" y="639851"/>
            <a:ext cx="135636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Proposed system /solution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2" name="TextBox 22"/>
          <p:cNvSpPr txBox="1"/>
          <p:nvPr/>
        </p:nvSpPr>
        <p:spPr>
          <a:xfrm>
            <a:off x="1028700" y="2069444"/>
            <a:ext cx="16583817" cy="8095742"/>
          </a:xfrm>
          <a:prstGeom prst="rect">
            <a:avLst/>
          </a:prstGeom>
        </p:spPr>
        <p:txBody>
          <a:bodyPr lIns="0" tIns="0" rIns="0" bIns="0" rtlCol="0" anchor="t">
            <a:spAutoFit/>
          </a:bodyPr>
          <a:lstStyle/>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Train the model on a labeled dataset using techniques like mini-batch stochastic gradient descent or Adam optimizer.</a:t>
            </a:r>
          </a:p>
          <a:p>
            <a:pPr algn="just">
              <a:lnSpc>
                <a:spcPts val="5250"/>
              </a:lnSpc>
            </a:pPr>
            <a:endParaRPr lang="en-US" sz="3646" dirty="0">
              <a:solidFill>
                <a:srgbClr val="000000"/>
              </a:solidFill>
              <a:latin typeface="Times New Roman"/>
            </a:endParaRP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Fine-tune pre-trained models (e.g., BERT) on your specific sentiment analysis task to improve performance further.</a:t>
            </a: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Assess the model’s performance on a separate validation or test set to ensure it generalizes well to unseen data.</a:t>
            </a:r>
          </a:p>
          <a:p>
            <a:pPr algn="just">
              <a:lnSpc>
                <a:spcPts val="5250"/>
              </a:lnSpc>
            </a:pPr>
            <a:endParaRPr lang="en-US" sz="3646" dirty="0">
              <a:solidFill>
                <a:srgbClr val="000000"/>
              </a:solidFill>
              <a:latin typeface="Times New Roman"/>
            </a:endParaRPr>
          </a:p>
          <a:p>
            <a:pPr algn="just">
              <a:lnSpc>
                <a:spcPts val="5250"/>
              </a:lnSpc>
            </a:pPr>
            <a:endParaRPr lang="en-US" sz="3646" dirty="0">
              <a:solidFill>
                <a:srgbClr val="000000"/>
              </a:solidFill>
              <a:latin typeface="Times New Roman"/>
            </a:endParaRPr>
          </a:p>
        </p:txBody>
      </p:sp>
      <p:sp>
        <p:nvSpPr>
          <p:cNvPr id="23" name="TextBox 23"/>
          <p:cNvSpPr txBox="1"/>
          <p:nvPr/>
        </p:nvSpPr>
        <p:spPr>
          <a:xfrm>
            <a:off x="-7264528" y="6967593"/>
            <a:ext cx="1828805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     6.Evaluation:</a:t>
            </a:r>
          </a:p>
        </p:txBody>
      </p:sp>
      <p:sp>
        <p:nvSpPr>
          <p:cNvPr id="24" name="TextBox 24"/>
          <p:cNvSpPr txBox="1"/>
          <p:nvPr/>
        </p:nvSpPr>
        <p:spPr>
          <a:xfrm>
            <a:off x="-5384998" y="4820920"/>
            <a:ext cx="1452899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     5.Fine Tuning :</a:t>
            </a:r>
          </a:p>
        </p:txBody>
      </p:sp>
      <p:sp>
        <p:nvSpPr>
          <p:cNvPr id="25" name="TextBox 25"/>
          <p:cNvSpPr txBox="1"/>
          <p:nvPr/>
        </p:nvSpPr>
        <p:spPr>
          <a:xfrm>
            <a:off x="-738785" y="2164694"/>
            <a:ext cx="5236571"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4.Training: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1015978" y="549325"/>
            <a:ext cx="12756236"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Proposed system/solution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16" name="TextBox 16"/>
          <p:cNvSpPr txBox="1"/>
          <p:nvPr/>
        </p:nvSpPr>
        <p:spPr>
          <a:xfrm>
            <a:off x="1422397" y="2845591"/>
            <a:ext cx="13548521" cy="981075"/>
          </a:xfrm>
          <a:prstGeom prst="rect">
            <a:avLst/>
          </a:prstGeom>
        </p:spPr>
        <p:txBody>
          <a:bodyPr lIns="0" tIns="0" rIns="0" bIns="0" rtlCol="0" anchor="t">
            <a:spAutoFit/>
          </a:bodyPr>
          <a:lstStyle/>
          <a:p>
            <a:pPr algn="just">
              <a:lnSpc>
                <a:spcPts val="3600"/>
              </a:lnSpc>
            </a:pPr>
            <a:r>
              <a:rPr lang="en-US" sz="3000">
                <a:solidFill>
                  <a:srgbClr val="000000"/>
                </a:solidFill>
                <a:latin typeface="Times New Roman"/>
              </a:rPr>
              <a:t>        Continuously monitor the model’s performance in production and update it       periodically with new data to maintain its effectiveness over time</a:t>
            </a:r>
          </a:p>
        </p:txBody>
      </p:sp>
      <p:grpSp>
        <p:nvGrpSpPr>
          <p:cNvPr id="17" name="Group 17"/>
          <p:cNvGrpSpPr/>
          <p:nvPr/>
        </p:nvGrpSpPr>
        <p:grpSpPr>
          <a:xfrm>
            <a:off x="1191894" y="4572000"/>
            <a:ext cx="11350548" cy="4313966"/>
            <a:chOff x="0" y="0"/>
            <a:chExt cx="15134064" cy="5751955"/>
          </a:xfrm>
        </p:grpSpPr>
        <p:sp>
          <p:nvSpPr>
            <p:cNvPr id="18" name="Freeform 18"/>
            <p:cNvSpPr/>
            <p:nvPr/>
          </p:nvSpPr>
          <p:spPr>
            <a:xfrm>
              <a:off x="0" y="0"/>
              <a:ext cx="15134082" cy="5751957"/>
            </a:xfrm>
            <a:custGeom>
              <a:avLst/>
              <a:gdLst/>
              <a:ahLst/>
              <a:cxnLst/>
              <a:rect l="l" t="t" r="r" b="b"/>
              <a:pathLst>
                <a:path w="15134082" h="5751957">
                  <a:moveTo>
                    <a:pt x="0" y="0"/>
                  </a:moveTo>
                  <a:lnTo>
                    <a:pt x="15134082" y="0"/>
                  </a:lnTo>
                  <a:lnTo>
                    <a:pt x="15134082" y="5751957"/>
                  </a:lnTo>
                  <a:lnTo>
                    <a:pt x="0" y="5751957"/>
                  </a:lnTo>
                  <a:lnTo>
                    <a:pt x="0" y="0"/>
                  </a:lnTo>
                  <a:close/>
                </a:path>
              </a:pathLst>
            </a:custGeom>
            <a:blipFill>
              <a:blip r:embed="rId18"/>
              <a:stretch>
                <a:fillRect t="-10777" b="-10777"/>
              </a:stretch>
            </a:blipFill>
          </p:spPr>
        </p:sp>
      </p:grpSp>
      <p:sp>
        <p:nvSpPr>
          <p:cNvPr id="19" name="TextBox 19"/>
          <p:cNvSpPr txBox="1"/>
          <p:nvPr/>
        </p:nvSpPr>
        <p:spPr>
          <a:xfrm>
            <a:off x="336566" y="1829488"/>
            <a:ext cx="6796884" cy="58039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7.Monitoring and Updating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833042" y="347262"/>
            <a:ext cx="130776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a:t>
            </a:r>
          </a:p>
        </p:txBody>
      </p:sp>
      <p:sp>
        <p:nvSpPr>
          <p:cNvPr id="22" name="TextBox 22"/>
          <p:cNvSpPr txBox="1"/>
          <p:nvPr/>
        </p:nvSpPr>
        <p:spPr>
          <a:xfrm>
            <a:off x="1028700" y="3771777"/>
            <a:ext cx="13077600" cy="8138160"/>
          </a:xfrm>
          <a:prstGeom prst="rect">
            <a:avLst/>
          </a:prstGeom>
        </p:spPr>
        <p:txBody>
          <a:bodyPr lIns="0" tIns="0" rIns="0" bIns="0" rtlCol="0" anchor="t">
            <a:spAutoFit/>
          </a:bodyPr>
          <a:lstStyle/>
          <a:p>
            <a:pPr algn="just">
              <a:lnSpc>
                <a:spcPts val="4320"/>
              </a:lnSpc>
            </a:pPr>
            <a:r>
              <a:rPr lang="en-US" sz="3000">
                <a:solidFill>
                  <a:srgbClr val="000000"/>
                </a:solidFill>
                <a:latin typeface="Arimo"/>
              </a:rPr>
              <a:t>      GPU acceleration. NVIDIA GPUs are commonly used due to their compatibility frameworks like TensorFlow and PyTorch.</a:t>
            </a:r>
          </a:p>
          <a:p>
            <a:pPr algn="just">
              <a:lnSpc>
                <a:spcPts val="4320"/>
              </a:lnSpc>
            </a:pPr>
            <a:endParaRPr lang="en-US" sz="3000">
              <a:solidFill>
                <a:srgbClr val="000000"/>
              </a:solidFill>
              <a:latin typeface="Arimo"/>
            </a:endParaRPr>
          </a:p>
          <a:p>
            <a:pPr algn="just">
              <a:lnSpc>
                <a:spcPts val="4320"/>
              </a:lnSpc>
            </a:pPr>
            <a:endParaRPr lang="en-US" sz="3000">
              <a:solidFill>
                <a:srgbClr val="000000"/>
              </a:solidFill>
              <a:latin typeface="Arimo"/>
            </a:endParaRPr>
          </a:p>
          <a:p>
            <a:pPr algn="just">
              <a:lnSpc>
                <a:spcPts val="4320"/>
              </a:lnSpc>
            </a:pPr>
            <a:r>
              <a:rPr lang="en-US" sz="3000">
                <a:solidFill>
                  <a:srgbClr val="000000"/>
                </a:solidFill>
                <a:latin typeface="Times New Roman"/>
              </a:rPr>
              <a:t>           While not as crucial as GPU for training deep learning models, a powerful CPU can still speed up certain aspects of the process, such as data preprocessing and model evaluation.</a:t>
            </a: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a:t>
            </a:r>
          </a:p>
          <a:p>
            <a:pPr algn="just">
              <a:lnSpc>
                <a:spcPts val="4320"/>
              </a:lnSpc>
            </a:pPr>
            <a:r>
              <a:rPr lang="en-US" sz="3000">
                <a:solidFill>
                  <a:srgbClr val="000000"/>
                </a:solidFill>
                <a:latin typeface="Times New Roman"/>
              </a:rPr>
              <a:t>.           Sufficient RAM is essential, especially when working with large datasets. </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p:txBody>
      </p:sp>
      <p:sp>
        <p:nvSpPr>
          <p:cNvPr id="23" name="TextBox 23"/>
          <p:cNvSpPr txBox="1"/>
          <p:nvPr/>
        </p:nvSpPr>
        <p:spPr>
          <a:xfrm>
            <a:off x="-4545644" y="1407047"/>
            <a:ext cx="17346392" cy="844142"/>
          </a:xfrm>
          <a:prstGeom prst="rect">
            <a:avLst/>
          </a:prstGeom>
        </p:spPr>
        <p:txBody>
          <a:bodyPr lIns="0" tIns="0" rIns="0" bIns="0" rtlCol="0" anchor="t">
            <a:spAutoFit/>
          </a:bodyPr>
          <a:lstStyle/>
          <a:p>
            <a:pPr algn="ctr">
              <a:lnSpc>
                <a:spcPts val="7420"/>
              </a:lnSpc>
            </a:pPr>
            <a:r>
              <a:rPr lang="en-US" sz="4000">
                <a:solidFill>
                  <a:srgbClr val="000000"/>
                </a:solidFill>
                <a:latin typeface="Canva Sans Bold"/>
              </a:rPr>
              <a:t>Hardware requirements:</a:t>
            </a:r>
          </a:p>
        </p:txBody>
      </p:sp>
      <p:sp>
        <p:nvSpPr>
          <p:cNvPr id="24" name="TextBox 24"/>
          <p:cNvSpPr txBox="1"/>
          <p:nvPr/>
        </p:nvSpPr>
        <p:spPr>
          <a:xfrm>
            <a:off x="-2705114" y="2866560"/>
            <a:ext cx="13996988"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1.GPU (Graphics Processing Unit): </a:t>
            </a:r>
          </a:p>
        </p:txBody>
      </p:sp>
      <p:sp>
        <p:nvSpPr>
          <p:cNvPr id="25" name="TextBox 25"/>
          <p:cNvSpPr txBox="1"/>
          <p:nvPr/>
        </p:nvSpPr>
        <p:spPr>
          <a:xfrm>
            <a:off x="-8251172" y="5143500"/>
            <a:ext cx="24510240"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2.CPU (Central processing unit):</a:t>
            </a:r>
          </a:p>
        </p:txBody>
      </p:sp>
      <p:sp>
        <p:nvSpPr>
          <p:cNvPr id="26" name="TextBox 26"/>
          <p:cNvSpPr txBox="1"/>
          <p:nvPr/>
        </p:nvSpPr>
        <p:spPr>
          <a:xfrm>
            <a:off x="420966" y="7769241"/>
            <a:ext cx="7739035"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3.RAM (Random Access Memory):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847225" y="787904"/>
            <a:ext cx="16073158"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 (Contd….)</a:t>
            </a:r>
          </a:p>
        </p:txBody>
      </p:sp>
      <p:sp>
        <p:nvSpPr>
          <p:cNvPr id="22" name="TextBox 22"/>
          <p:cNvSpPr txBox="1"/>
          <p:nvPr/>
        </p:nvSpPr>
        <p:spPr>
          <a:xfrm>
            <a:off x="753591" y="2907681"/>
            <a:ext cx="12223843" cy="4928235"/>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You need enough storage space to store the dataset, trained models, and any intermediate results. SSDs are preferred over HDDs for faster read/write speeds.</a:t>
            </a: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a:t>
            </a:r>
          </a:p>
          <a:p>
            <a:pPr algn="just">
              <a:lnSpc>
                <a:spcPts val="4320"/>
              </a:lnSpc>
            </a:pPr>
            <a:r>
              <a:rPr lang="en-US" sz="3000">
                <a:solidFill>
                  <a:srgbClr val="000000"/>
                </a:solidFill>
                <a:latin typeface="Times New Roman"/>
              </a:rPr>
              <a:t>       For very large datasets or computationally intensive tasks, using a cluster of machines or cloud computing resources can provide the necessary scalability and performance.</a:t>
            </a:r>
          </a:p>
          <a:p>
            <a:pPr algn="just">
              <a:lnSpc>
                <a:spcPts val="4320"/>
              </a:lnSpc>
            </a:pPr>
            <a:endParaRPr lang="en-US" sz="3000">
              <a:solidFill>
                <a:srgbClr val="000000"/>
              </a:solidFill>
              <a:latin typeface="Times New Roman"/>
            </a:endParaRPr>
          </a:p>
        </p:txBody>
      </p:sp>
      <p:sp>
        <p:nvSpPr>
          <p:cNvPr id="23" name="TextBox 23"/>
          <p:cNvSpPr txBox="1"/>
          <p:nvPr/>
        </p:nvSpPr>
        <p:spPr>
          <a:xfrm>
            <a:off x="753591" y="8356282"/>
            <a:ext cx="12329067" cy="1670685"/>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Distributed training, mixed precision training, and model pruning can help improve training efficiency and reduce hardware requirements.</a:t>
            </a:r>
          </a:p>
          <a:p>
            <a:pPr algn="just">
              <a:lnSpc>
                <a:spcPts val="4320"/>
              </a:lnSpc>
            </a:pPr>
            <a:endParaRPr lang="en-US" sz="3000">
              <a:solidFill>
                <a:srgbClr val="000000"/>
              </a:solidFill>
              <a:latin typeface="Times New Roman"/>
            </a:endParaRPr>
          </a:p>
        </p:txBody>
      </p:sp>
      <p:sp>
        <p:nvSpPr>
          <p:cNvPr id="24" name="TextBox 24"/>
          <p:cNvSpPr txBox="1"/>
          <p:nvPr/>
        </p:nvSpPr>
        <p:spPr>
          <a:xfrm>
            <a:off x="-3604202" y="1949873"/>
            <a:ext cx="10522326"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4.Storage:</a:t>
            </a:r>
          </a:p>
        </p:txBody>
      </p:sp>
      <p:sp>
        <p:nvSpPr>
          <p:cNvPr id="25" name="TextBox 25"/>
          <p:cNvSpPr txBox="1"/>
          <p:nvPr/>
        </p:nvSpPr>
        <p:spPr>
          <a:xfrm>
            <a:off x="-371482" y="4692771"/>
            <a:ext cx="9447684"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5.Cluster/Cloud Computing Resources:</a:t>
            </a:r>
          </a:p>
        </p:txBody>
      </p:sp>
      <p:sp>
        <p:nvSpPr>
          <p:cNvPr id="26" name="TextBox 26"/>
          <p:cNvSpPr txBox="1"/>
          <p:nvPr/>
        </p:nvSpPr>
        <p:spPr>
          <a:xfrm>
            <a:off x="-2225442" y="7583564"/>
            <a:ext cx="10952599"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6.Optimization Technique: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673132" y="512481"/>
            <a:ext cx="14659500" cy="17207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 (Contd….)</a:t>
            </a:r>
          </a:p>
          <a:p>
            <a:pPr algn="l">
              <a:lnSpc>
                <a:spcPts val="6910"/>
              </a:lnSpc>
            </a:pPr>
            <a:endParaRPr lang="en-US" sz="4800">
              <a:solidFill>
                <a:srgbClr val="000000"/>
              </a:solidFill>
              <a:latin typeface="League Spartan"/>
            </a:endParaRPr>
          </a:p>
        </p:txBody>
      </p:sp>
      <p:sp>
        <p:nvSpPr>
          <p:cNvPr id="22" name="TextBox 22"/>
          <p:cNvSpPr txBox="1"/>
          <p:nvPr/>
        </p:nvSpPr>
        <p:spPr>
          <a:xfrm>
            <a:off x="1098632" y="4007850"/>
            <a:ext cx="15735367" cy="1623060"/>
          </a:xfrm>
          <a:prstGeom prst="rect">
            <a:avLst/>
          </a:prstGeom>
        </p:spPr>
        <p:txBody>
          <a:bodyPr lIns="0" tIns="0" rIns="0" bIns="0" rtlCol="0" anchor="t">
            <a:spAutoFit/>
          </a:bodyPr>
          <a:lstStyle/>
          <a:p>
            <a:pPr algn="just">
              <a:lnSpc>
                <a:spcPts val="4320"/>
              </a:lnSpc>
            </a:pPr>
            <a:r>
              <a:rPr lang="en-US" sz="3000">
                <a:solidFill>
                  <a:srgbClr val="000000"/>
                </a:solidFill>
                <a:latin typeface="Arimo"/>
              </a:rPr>
              <a:t>            Popular deep learning libraries like TensorFlow, PyTorch, or Keras can be used for model development.Cloud platforms like Google Colab or provide environments for training and deploying deep learning models.</a:t>
            </a:r>
          </a:p>
        </p:txBody>
      </p:sp>
      <p:grpSp>
        <p:nvGrpSpPr>
          <p:cNvPr id="23" name="Group 23"/>
          <p:cNvGrpSpPr/>
          <p:nvPr/>
        </p:nvGrpSpPr>
        <p:grpSpPr>
          <a:xfrm>
            <a:off x="1529898" y="6279150"/>
            <a:ext cx="11114538" cy="3436551"/>
            <a:chOff x="0" y="0"/>
            <a:chExt cx="14819384" cy="4582068"/>
          </a:xfrm>
        </p:grpSpPr>
        <p:sp>
          <p:nvSpPr>
            <p:cNvPr id="24" name="Freeform 24"/>
            <p:cNvSpPr/>
            <p:nvPr/>
          </p:nvSpPr>
          <p:spPr>
            <a:xfrm>
              <a:off x="0" y="0"/>
              <a:ext cx="14819376" cy="4582033"/>
            </a:xfrm>
            <a:custGeom>
              <a:avLst/>
              <a:gdLst/>
              <a:ahLst/>
              <a:cxnLst/>
              <a:rect l="l" t="t" r="r" b="b"/>
              <a:pathLst>
                <a:path w="14819376" h="4582033">
                  <a:moveTo>
                    <a:pt x="0" y="0"/>
                  </a:moveTo>
                  <a:lnTo>
                    <a:pt x="14819376" y="0"/>
                  </a:lnTo>
                  <a:lnTo>
                    <a:pt x="14819376" y="4582033"/>
                  </a:lnTo>
                  <a:lnTo>
                    <a:pt x="0" y="4582033"/>
                  </a:lnTo>
                  <a:lnTo>
                    <a:pt x="0" y="0"/>
                  </a:lnTo>
                  <a:close/>
                </a:path>
              </a:pathLst>
            </a:custGeom>
            <a:blipFill>
              <a:blip r:embed="rId2"/>
              <a:stretch>
                <a:fillRect t="-29128" b="-29129"/>
              </a:stretch>
            </a:blipFill>
          </p:spPr>
        </p:sp>
      </p:grpSp>
      <p:sp>
        <p:nvSpPr>
          <p:cNvPr id="25" name="TextBox 25"/>
          <p:cNvSpPr txBox="1"/>
          <p:nvPr/>
        </p:nvSpPr>
        <p:spPr>
          <a:xfrm>
            <a:off x="-4124750" y="1754672"/>
            <a:ext cx="15552767" cy="870688"/>
          </a:xfrm>
          <a:prstGeom prst="rect">
            <a:avLst/>
          </a:prstGeom>
        </p:spPr>
        <p:txBody>
          <a:bodyPr lIns="0" tIns="0" rIns="0" bIns="0" rtlCol="0" anchor="t">
            <a:spAutoFit/>
          </a:bodyPr>
          <a:lstStyle>
            <a:defPPr>
              <a:defRPr lang="en-US"/>
            </a:defPPr>
            <a:lvl1pPr algn="ctr">
              <a:lnSpc>
                <a:spcPts val="7420"/>
              </a:lnSpc>
              <a:defRPr sz="4000">
                <a:solidFill>
                  <a:srgbClr val="000000"/>
                </a:solidFill>
                <a:latin typeface="Canva Sans Bold"/>
              </a:defRPr>
            </a:lvl1pPr>
          </a:lstStyle>
          <a:p>
            <a:r>
              <a:rPr lang="en-US"/>
              <a:t>Software requirements:</a:t>
            </a:r>
          </a:p>
        </p:txBody>
      </p:sp>
      <p:sp>
        <p:nvSpPr>
          <p:cNvPr id="26" name="TextBox 26"/>
          <p:cNvSpPr txBox="1"/>
          <p:nvPr/>
        </p:nvSpPr>
        <p:spPr>
          <a:xfrm>
            <a:off x="-1306031" y="2847071"/>
            <a:ext cx="8936120"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Tools and Frameworks: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deep learning.pptx</dc:title>
  <cp:lastModifiedBy>Shalini Jeya kumar</cp:lastModifiedBy>
  <cp:revision>9</cp:revision>
  <dcterms:created xsi:type="dcterms:W3CDTF">2006-08-16T00:00:00Z</dcterms:created>
  <dcterms:modified xsi:type="dcterms:W3CDTF">2024-04-02T09:00:28Z</dcterms:modified>
  <dc:identifier>DAGBKPLr89o</dc:identifier>
</cp:coreProperties>
</file>